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78" r:id="rId3"/>
    <p:sldId id="313" r:id="rId4"/>
    <p:sldId id="311" r:id="rId5"/>
    <p:sldId id="312" r:id="rId6"/>
    <p:sldId id="309" r:id="rId7"/>
    <p:sldId id="314" r:id="rId8"/>
    <p:sldId id="328" r:id="rId9"/>
    <p:sldId id="315" r:id="rId10"/>
    <p:sldId id="319" r:id="rId11"/>
    <p:sldId id="320" r:id="rId12"/>
    <p:sldId id="267" r:id="rId13"/>
    <p:sldId id="262" r:id="rId14"/>
    <p:sldId id="321" r:id="rId15"/>
    <p:sldId id="263" r:id="rId16"/>
    <p:sldId id="261" r:id="rId17"/>
    <p:sldId id="329" r:id="rId18"/>
    <p:sldId id="330" r:id="rId19"/>
    <p:sldId id="323" r:id="rId20"/>
    <p:sldId id="324" r:id="rId21"/>
    <p:sldId id="272" r:id="rId22"/>
    <p:sldId id="327" r:id="rId23"/>
    <p:sldId id="331" r:id="rId24"/>
    <p:sldId id="322" r:id="rId25"/>
    <p:sldId id="326" r:id="rId26"/>
    <p:sldId id="307" r:id="rId27"/>
    <p:sldId id="269" r:id="rId28"/>
    <p:sldId id="264" r:id="rId29"/>
    <p:sldId id="283" r:id="rId30"/>
    <p:sldId id="286" r:id="rId31"/>
    <p:sldId id="279" r:id="rId32"/>
    <p:sldId id="316" r:id="rId33"/>
    <p:sldId id="317" r:id="rId34"/>
    <p:sldId id="318" r:id="rId35"/>
    <p:sldId id="280" r:id="rId36"/>
    <p:sldId id="277" r:id="rId37"/>
    <p:sldId id="332" r:id="rId38"/>
    <p:sldId id="293" r:id="rId39"/>
    <p:sldId id="296" r:id="rId40"/>
    <p:sldId id="292" r:id="rId41"/>
    <p:sldId id="270" r:id="rId42"/>
    <p:sldId id="282" r:id="rId43"/>
    <p:sldId id="273" r:id="rId44"/>
    <p:sldId id="274" r:id="rId45"/>
    <p:sldId id="303" r:id="rId46"/>
    <p:sldId id="333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 Ruolin" initials="YR" lastIdx="1" clrIdx="0">
    <p:extLst>
      <p:ext uri="{19B8F6BF-5375-455C-9EA6-DF929625EA0E}">
        <p15:presenceInfo xmlns:p15="http://schemas.microsoft.com/office/powerpoint/2012/main" userId="f339683224fcab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68473" autoAdjust="0"/>
  </p:normalViewPr>
  <p:slideViewPr>
    <p:cSldViewPr snapToGrid="0">
      <p:cViewPr>
        <p:scale>
          <a:sx n="50" d="100"/>
          <a:sy n="50" d="100"/>
        </p:scale>
        <p:origin x="1819" y="25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4666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7718E65-400B-4710-8B64-18C910DD52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E02ACC-3B57-42C9-9AC8-0A89A4D1F0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A3CB3-C4B8-49EB-8D43-6470E136E7DC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D371B4-A06E-40C2-826D-FDD62766D1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FFB394-5B66-4FB5-87ED-F76EB89639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B15D0-7DC1-4BD3-BC46-FD3F268D0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483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47999-67C5-4CE2-BB2B-C64638A70977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1CF9E-8D54-411E-AC37-0F960B7909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1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092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对于这种突然瞬间改变的信号，它具有无穷的频率成分，使用有限频率带宽的数据采集系统是很难重现它们的。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013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这是吉布斯现象的数学推导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49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然后我们来讲一讲小波变换的一些基本概念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小波变换的出发点和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STFT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是不同的。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STFT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是给信号加窗，分段做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；而小波直接把傅里叶变换的基给换了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无限长的三角函数基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换成了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有限长的会衰减的小波基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。这样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不仅能够获取频率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，还可以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定位到时间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768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小波变换中一个重要的概念就是小波母函数</a:t>
            </a:r>
            <a:endParaRPr lang="en-US" altLang="zh-CN" dirty="0"/>
          </a:p>
          <a:p>
            <a:r>
              <a:rPr lang="zh-CN" altLang="en-US" dirty="0"/>
              <a:t>小波母函数在负无穷的极限趋向于</a:t>
            </a:r>
            <a:r>
              <a:rPr lang="en-US" altLang="zh-CN" dirty="0"/>
              <a:t>0</a:t>
            </a:r>
            <a:r>
              <a:rPr lang="zh-CN" altLang="en-US" dirty="0"/>
              <a:t>，正无穷的极限也是，当中部分震荡且迅速衰减</a:t>
            </a:r>
            <a:endParaRPr lang="en-US" altLang="zh-CN" dirty="0"/>
          </a:p>
          <a:p>
            <a:r>
              <a:rPr lang="zh-CN" altLang="en-US" dirty="0"/>
              <a:t>小波母函数有很多很多种，常用的有</a:t>
            </a:r>
            <a:r>
              <a:rPr lang="en-US" altLang="zh-CN" dirty="0" err="1"/>
              <a:t>haar</a:t>
            </a:r>
            <a:r>
              <a:rPr lang="zh-CN" altLang="en-US" dirty="0"/>
              <a:t>、</a:t>
            </a:r>
            <a:r>
              <a:rPr lang="en-US" altLang="zh-CN" dirty="0" err="1"/>
              <a:t>morlet</a:t>
            </a:r>
            <a:r>
              <a:rPr lang="zh-CN" altLang="en-US" dirty="0"/>
              <a:t>、墨西哥帽小波等小波母函数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004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如前边所说，小波做的改变就在于，将无限长的三角函数基换成了有限长的会衰减的小波基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小波变换虽然没有要求一定是正交基，但一般都是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正交基的好处都有啥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可以用最少的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表示一个信号，冗余最少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一般咋选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，具有实际的物理意义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，尽量简单，这样计算量小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，具有时域频域定位功能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，具有好的去相关和能量集中的性能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908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如前边所说，小波做的改变就在于，将无限长的三角函数基换成了有限长的会衰减的小波基。</a:t>
            </a:r>
            <a:endParaRPr lang="en-US" altLang="zh-CN" dirty="0"/>
          </a:p>
          <a:p>
            <a:r>
              <a:rPr lang="zh-CN" altLang="en-US" dirty="0"/>
              <a:t>小波母函数从</a:t>
            </a:r>
            <a:r>
              <a:rPr lang="en-US" altLang="zh-CN" dirty="0"/>
              <a:t>l1</a:t>
            </a:r>
            <a:r>
              <a:rPr lang="zh-CN" altLang="en-US" dirty="0"/>
              <a:t>空间和</a:t>
            </a:r>
            <a:r>
              <a:rPr lang="en-US" altLang="zh-CN" dirty="0"/>
              <a:t>l2</a:t>
            </a:r>
            <a:r>
              <a:rPr lang="zh-CN" altLang="en-US" dirty="0"/>
              <a:t>空间选取，根据</a:t>
            </a:r>
            <a:r>
              <a:rPr lang="en-US" altLang="zh-CN" dirty="0"/>
              <a:t>l1</a:t>
            </a:r>
            <a:r>
              <a:rPr lang="zh-CN" altLang="en-US" dirty="0"/>
              <a:t>空间和</a:t>
            </a:r>
            <a:r>
              <a:rPr lang="en-US" altLang="zh-CN" dirty="0"/>
              <a:t>l2</a:t>
            </a:r>
            <a:r>
              <a:rPr lang="zh-CN" altLang="en-US" dirty="0"/>
              <a:t>空间（</a:t>
            </a:r>
            <a:r>
              <a:rPr lang="en-US" altLang="zh-CN" dirty="0"/>
              <a:t>Hilbert space</a:t>
            </a:r>
            <a:r>
              <a:rPr lang="zh-CN" altLang="en-US" dirty="0"/>
              <a:t>）的定义可知，</a:t>
            </a:r>
            <a:r>
              <a:rPr lang="en-US" altLang="zh-CN" dirty="0"/>
              <a:t>phi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）在正负无穷上绝对可积、平方可积（能量有限），并使均值为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均值为</a:t>
            </a:r>
            <a:r>
              <a:rPr lang="en-US" altLang="zh-CN" dirty="0"/>
              <a:t>0</a:t>
            </a:r>
            <a:r>
              <a:rPr lang="zh-CN" altLang="en-US" dirty="0"/>
              <a:t>是满足可采纳性条件的必要条件，</a:t>
            </a:r>
            <a:endParaRPr lang="en-US" altLang="zh-CN" dirty="0"/>
          </a:p>
          <a:p>
            <a:r>
              <a:rPr lang="zh-CN" altLang="en-US" dirty="0"/>
              <a:t> 其中</a:t>
            </a:r>
            <a:r>
              <a:rPr lang="en-US" altLang="zh-CN" dirty="0" err="1"/>
              <a:t>phihat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 err="1"/>
              <a:t>phit</a:t>
            </a:r>
            <a:r>
              <a:rPr lang="zh-CN" altLang="en-US" dirty="0"/>
              <a:t>的傅里叶变换</a:t>
            </a:r>
            <a:endParaRPr lang="en-US" altLang="zh-CN" dirty="0"/>
          </a:p>
          <a:p>
            <a:r>
              <a:rPr lang="zh-CN" altLang="en-US" dirty="0"/>
              <a:t>可采纳性条件：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母小波必须满足可采纳性条件以使反变换成立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Vanishing moments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它表示这个母函数的光滑性，也表示母函数携带几阶的能量，消失矩越大，小波的支撑长度就越长，就好比加窗傅立叶里的窗，窗越长，频域上的解析度就会越好，那么这么看来似乎应该使用消失矩越大的小波效果会越好，但事实上不是这样的，支撑长度大的小波会使得高频信号变小，小波分解后压缩比例就会很高，这一点在之后的例子中会有所体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953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从公式可以看出，不同于傅里叶变换，变量只有频率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，小波变换有两个变量：尺度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）和平移量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尺度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控制小波函数的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伸缩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平移量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控制小波函数的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平移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尺度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就对应于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（反比），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平移量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就对应于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06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尺度函数 也叫父函数</a:t>
            </a:r>
            <a:endParaRPr lang="en-US" altLang="zh-CN" dirty="0"/>
          </a:p>
          <a:p>
            <a:r>
              <a:rPr lang="zh-CN" altLang="en-US" dirty="0"/>
              <a:t>它和母函数一起定义完整的小波变换</a:t>
            </a:r>
            <a:endParaRPr lang="en-US" altLang="zh-CN" dirty="0"/>
          </a:p>
          <a:p>
            <a:r>
              <a:rPr lang="zh-CN" altLang="en-US" dirty="0"/>
              <a:t>定义是 和自己</a:t>
            </a:r>
            <a:r>
              <a:rPr lang="en-US" altLang="zh-CN" dirty="0" err="1"/>
              <a:t>blabla</a:t>
            </a:r>
            <a:endParaRPr lang="en-US" altLang="zh-CN" dirty="0"/>
          </a:p>
          <a:p>
            <a:r>
              <a:rPr lang="zh-CN" altLang="en-US" dirty="0"/>
              <a:t>为什么要定义这个呢 是为了做多解析度分析（</a:t>
            </a:r>
            <a:r>
              <a:rPr lang="en-US" altLang="zh-CN" dirty="0" err="1"/>
              <a:t>mra</a:t>
            </a:r>
            <a:r>
              <a:rPr lang="zh-CN" altLang="en-US" dirty="0"/>
              <a:t>的事情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583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多分辨分析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是指小波在不同频率段会有不同的分辨率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小波的支撑长度可以类比加窗</a:t>
            </a:r>
            <a:r>
              <a:rPr lang="en-US" altLang="zh-CN" dirty="0"/>
              <a:t>ft</a:t>
            </a:r>
            <a:r>
              <a:rPr lang="zh-CN" altLang="en-US" dirty="0"/>
              <a:t>的窗口长度，那么频域的带宽和时域的支撑区间有关系的，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频域的带宽越窄，对应的频率分辨率就越高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那么自然而然地就会想到对高频的区域使用精细的时间解析度，对低频的使用较粗糙的时间解析</a:t>
            </a:r>
            <a:endParaRPr lang="en-US" altLang="zh-CN" dirty="0"/>
          </a:p>
          <a:p>
            <a:r>
              <a:rPr lang="zh-CN" altLang="en-US" dirty="0"/>
              <a:t>这个是从 </a:t>
            </a:r>
            <a:r>
              <a:rPr lang="en-US" altLang="zh-CN" dirty="0"/>
              <a:t>wavelet for kids</a:t>
            </a:r>
            <a:r>
              <a:rPr lang="zh-CN" altLang="en-US" dirty="0"/>
              <a:t>里面摘出来的</a:t>
            </a:r>
            <a:r>
              <a:rPr lang="en-US" altLang="zh-CN" dirty="0" err="1"/>
              <a:t>mra</a:t>
            </a:r>
            <a:r>
              <a:rPr lang="zh-CN" altLang="en-US" dirty="0"/>
              <a:t>定义，既然是</a:t>
            </a:r>
            <a:r>
              <a:rPr lang="en-US" altLang="zh-CN" dirty="0"/>
              <a:t>for kids </a:t>
            </a:r>
            <a:r>
              <a:rPr lang="zh-CN" altLang="en-US" dirty="0"/>
              <a:t>相信大家都能一下子看懂（不是</a:t>
            </a:r>
            <a:endParaRPr lang="en-US" altLang="zh-CN" dirty="0"/>
          </a:p>
          <a:p>
            <a:r>
              <a:rPr lang="en-US" altLang="zh-CN" dirty="0"/>
              <a:t>Mra1 </a:t>
            </a:r>
            <a:r>
              <a:rPr lang="zh-CN" altLang="en-US" dirty="0"/>
              <a:t>就是说</a:t>
            </a:r>
            <a:r>
              <a:rPr lang="en-US" altLang="zh-CN" dirty="0" err="1"/>
              <a:t>V_j</a:t>
            </a:r>
            <a:r>
              <a:rPr lang="zh-CN" altLang="en-US" dirty="0"/>
              <a:t>都是</a:t>
            </a:r>
            <a:r>
              <a:rPr lang="en-US" altLang="zh-CN" dirty="0"/>
              <a:t>L2</a:t>
            </a:r>
            <a:r>
              <a:rPr lang="zh-CN" altLang="en-US" dirty="0"/>
              <a:t>空间的子空间，它们的交集是</a:t>
            </a:r>
            <a:r>
              <a:rPr lang="en-US" altLang="zh-CN" dirty="0"/>
              <a:t>0</a:t>
            </a:r>
            <a:r>
              <a:rPr lang="zh-CN" altLang="en-US" dirty="0"/>
              <a:t>，并集是</a:t>
            </a:r>
            <a:r>
              <a:rPr lang="en-US" altLang="zh-CN" dirty="0"/>
              <a:t>L2</a:t>
            </a:r>
          </a:p>
          <a:p>
            <a:r>
              <a:rPr lang="en-US" altLang="zh-CN" dirty="0"/>
              <a:t>Mra2</a:t>
            </a:r>
            <a:r>
              <a:rPr lang="zh-CN" altLang="en-US" dirty="0"/>
              <a:t>就是说如果对一个函数放大两倍 那它就回到</a:t>
            </a:r>
            <a:r>
              <a:rPr lang="en-US" altLang="zh-CN" dirty="0"/>
              <a:t>j+1th</a:t>
            </a:r>
            <a:r>
              <a:rPr lang="zh-CN" altLang="en-US" dirty="0"/>
              <a:t>的子空间去</a:t>
            </a:r>
            <a:endParaRPr lang="en-US" altLang="zh-CN" dirty="0"/>
          </a:p>
          <a:p>
            <a:r>
              <a:rPr lang="en-US" altLang="zh-CN" dirty="0"/>
              <a:t>Mra3</a:t>
            </a:r>
            <a:r>
              <a:rPr lang="zh-CN" altLang="en-US" dirty="0"/>
              <a:t>是说对</a:t>
            </a:r>
            <a:r>
              <a:rPr lang="en-US" altLang="zh-CN" dirty="0" err="1"/>
              <a:t>vk</a:t>
            </a:r>
            <a:r>
              <a:rPr lang="zh-CN" altLang="en-US" dirty="0"/>
              <a:t>中的</a:t>
            </a:r>
            <a:r>
              <a:rPr lang="en-US" altLang="zh-CN" dirty="0"/>
              <a:t>f</a:t>
            </a:r>
            <a:r>
              <a:rPr lang="zh-CN" altLang="en-US" dirty="0"/>
              <a:t>平移，它还在这子空间里</a:t>
            </a:r>
            <a:endParaRPr lang="en-US" altLang="zh-CN" dirty="0"/>
          </a:p>
          <a:p>
            <a:r>
              <a:rPr lang="zh-CN" altLang="en-US" dirty="0"/>
              <a:t>我们都知道一个空间可以用它的正交基来描述，就是说这个空间是由正交基张成的，那么根据</a:t>
            </a:r>
            <a:r>
              <a:rPr lang="en-US" altLang="zh-CN" dirty="0"/>
              <a:t>mra2</a:t>
            </a:r>
            <a:r>
              <a:rPr lang="zh-CN" altLang="en-US" dirty="0"/>
              <a:t>，</a:t>
            </a:r>
            <a:r>
              <a:rPr lang="en-US" altLang="zh-CN" dirty="0"/>
              <a:t>V0</a:t>
            </a:r>
            <a:r>
              <a:rPr lang="zh-CN" altLang="en-US" dirty="0"/>
              <a:t>空间就是由</a:t>
            </a:r>
            <a:r>
              <a:rPr lang="en-US" altLang="zh-CN" dirty="0" err="1"/>
              <a:t>phi_k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）张成的，根据之前的周期平移不变</a:t>
            </a:r>
            <a:r>
              <a:rPr lang="en-US" altLang="zh-CN" dirty="0"/>
              <a:t>scale</a:t>
            </a:r>
            <a:r>
              <a:rPr lang="zh-CN" altLang="en-US" dirty="0"/>
              <a:t>的那个等式（前页），也就是</a:t>
            </a:r>
            <a:r>
              <a:rPr lang="en-US" altLang="zh-CN" dirty="0" err="1"/>
              <a:t>phi_k</a:t>
            </a:r>
            <a:r>
              <a:rPr lang="en-US" altLang="zh-CN" dirty="0"/>
              <a:t>(t)=phi(t-k)</a:t>
            </a:r>
            <a:r>
              <a:rPr lang="zh-CN" altLang="en-US" dirty="0"/>
              <a:t>，这一系列函数可以看成在时域上移来移去的一堆</a:t>
            </a:r>
            <a:r>
              <a:rPr lang="en-US" altLang="zh-CN" dirty="0"/>
              <a:t>basis</a:t>
            </a:r>
            <a:r>
              <a:rPr lang="zh-CN" altLang="en-US" dirty="0"/>
              <a:t>，它们构成</a:t>
            </a:r>
            <a:r>
              <a:rPr lang="en-US" altLang="zh-CN" dirty="0"/>
              <a:t>V0</a:t>
            </a:r>
            <a:r>
              <a:rPr lang="zh-CN" altLang="en-US" dirty="0"/>
              <a:t>空间</a:t>
            </a:r>
            <a:endParaRPr lang="en-US" altLang="zh-CN" dirty="0"/>
          </a:p>
          <a:p>
            <a:r>
              <a:rPr lang="zh-CN" altLang="en-US" dirty="0"/>
              <a:t>那么</a:t>
            </a:r>
            <a:r>
              <a:rPr lang="en-US" altLang="zh-CN" dirty="0" err="1"/>
              <a:t>Vj</a:t>
            </a:r>
            <a:r>
              <a:rPr lang="zh-CN" altLang="en-US" dirty="0"/>
              <a:t>的构造也是类似的过程，就是根据</a:t>
            </a:r>
            <a:r>
              <a:rPr lang="en-US" altLang="zh-CN" dirty="0"/>
              <a:t>Mra2</a:t>
            </a:r>
            <a:r>
              <a:rPr lang="zh-CN" altLang="en-US" dirty="0"/>
              <a:t>进行</a:t>
            </a:r>
            <a:r>
              <a:rPr lang="en-US" altLang="zh-CN" dirty="0"/>
              <a:t>scale</a:t>
            </a:r>
          </a:p>
          <a:p>
            <a:r>
              <a:rPr lang="zh-CN" altLang="en-US" dirty="0"/>
              <a:t>那么</a:t>
            </a:r>
            <a:r>
              <a:rPr lang="en-US" altLang="zh-CN" dirty="0"/>
              <a:t>j</a:t>
            </a:r>
            <a:r>
              <a:rPr lang="zh-CN" altLang="en-US" dirty="0"/>
              <a:t>越大，这个子空间里面的</a:t>
            </a:r>
            <a:r>
              <a:rPr lang="en-US" altLang="zh-CN" dirty="0"/>
              <a:t>phi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）的平移量就会越小，再类比一下加窗的</a:t>
            </a:r>
            <a:r>
              <a:rPr lang="en-US" altLang="zh-CN" dirty="0"/>
              <a:t>ft</a:t>
            </a:r>
            <a:r>
              <a:rPr lang="zh-CN" altLang="en-US" dirty="0"/>
              <a:t>，就是说，这里越小的</a:t>
            </a:r>
            <a:r>
              <a:rPr lang="en-US" altLang="zh-CN" dirty="0"/>
              <a:t>j</a:t>
            </a:r>
            <a:r>
              <a:rPr lang="zh-CN" altLang="en-US" dirty="0"/>
              <a:t>可以有越小的分辨率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j</a:t>
            </a:r>
            <a:r>
              <a:rPr lang="zh-CN" altLang="en-US" dirty="0"/>
              <a:t>变大可以分辨率变大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113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表示原图，图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表示经过一级小波变换的结果，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表示水平方向的细节，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表示竖直方向的细节，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表示对角线方向的细节，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采样的图像。图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中表示继续进行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小波变换。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是右上角这张图表示的这样的一种小波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在一张只有四个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DWT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变换是这样的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02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说到小波就会想到天线宝宝的小波（不是</a:t>
            </a:r>
            <a:endParaRPr lang="en-US" altLang="zh-CN" dirty="0"/>
          </a:p>
          <a:p>
            <a:r>
              <a:rPr lang="zh-CN" altLang="en-US" dirty="0"/>
              <a:t>为什么会有</a:t>
            </a:r>
            <a:r>
              <a:rPr lang="en-US" altLang="zh-CN" dirty="0"/>
              <a:t>scale</a:t>
            </a:r>
            <a:r>
              <a:rPr lang="zh-CN" altLang="en-US" dirty="0"/>
              <a:t>的区别？每一块分别是什么？</a:t>
            </a:r>
            <a:endParaRPr lang="en-US" altLang="zh-CN" dirty="0"/>
          </a:p>
          <a:p>
            <a:r>
              <a:rPr lang="en-US" altLang="zh-CN" dirty="0"/>
              <a:t>Will be explained later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930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791D72B1-F681-458B-A9D3-45366D447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这是用</a:t>
            </a:r>
            <a:r>
              <a:rPr lang="en-US" altLang="zh-CN" dirty="0" err="1"/>
              <a:t>Haar</a:t>
            </a:r>
            <a:r>
              <a:rPr lang="zh-CN" altLang="en-US" dirty="0"/>
              <a:t>在</a:t>
            </a:r>
            <a:r>
              <a:rPr lang="en-US" altLang="zh-CN" dirty="0"/>
              <a:t>2D</a:t>
            </a:r>
            <a:r>
              <a:rPr lang="zh-CN" altLang="en-US" dirty="0"/>
              <a:t>图片上进行</a:t>
            </a:r>
            <a:r>
              <a:rPr lang="en-US" altLang="zh-CN" dirty="0"/>
              <a:t>DWT</a:t>
            </a:r>
            <a:r>
              <a:rPr lang="zh-CN" altLang="en-US" dirty="0"/>
              <a:t>生成的图片，用的是</a:t>
            </a:r>
            <a:r>
              <a:rPr lang="en-US" altLang="zh-CN" dirty="0" err="1"/>
              <a:t>pywavelet</a:t>
            </a:r>
            <a:r>
              <a:rPr lang="zh-CN" altLang="en-US" dirty="0"/>
              <a:t>库</a:t>
            </a:r>
            <a:endParaRPr lang="en-US" altLang="zh-CN" dirty="0"/>
          </a:p>
          <a:p>
            <a:r>
              <a:rPr lang="zh-CN" altLang="en-US" dirty="0"/>
              <a:t>这个库</a:t>
            </a:r>
            <a:r>
              <a:rPr lang="en-US" altLang="zh-CN" dirty="0"/>
              <a:t>import</a:t>
            </a:r>
            <a:r>
              <a:rPr lang="zh-CN" altLang="en-US" dirty="0"/>
              <a:t>的时候是</a:t>
            </a:r>
            <a:r>
              <a:rPr lang="en-US" altLang="zh-CN" dirty="0"/>
              <a:t>import </a:t>
            </a:r>
            <a:r>
              <a:rPr lang="en-US" altLang="zh-CN" dirty="0" err="1"/>
              <a:t>pywt</a:t>
            </a:r>
            <a:r>
              <a:rPr lang="zh-CN" altLang="en-US" dirty="0"/>
              <a:t>，但</a:t>
            </a:r>
            <a:r>
              <a:rPr lang="en-US" altLang="zh-CN" dirty="0"/>
              <a:t>install</a:t>
            </a:r>
            <a:r>
              <a:rPr lang="zh-CN" altLang="en-US" dirty="0"/>
              <a:t>的时候不能</a:t>
            </a:r>
            <a:r>
              <a:rPr lang="en-US" altLang="zh-CN" dirty="0"/>
              <a:t>install </a:t>
            </a:r>
            <a:r>
              <a:rPr lang="en-US" altLang="zh-CN" dirty="0" err="1"/>
              <a:t>pywt</a:t>
            </a:r>
            <a:r>
              <a:rPr lang="zh-CN" altLang="en-US" dirty="0"/>
              <a:t>这么</a:t>
            </a:r>
            <a:r>
              <a:rPr lang="en-US" altLang="zh-CN" dirty="0"/>
              <a:t>install</a:t>
            </a:r>
            <a:r>
              <a:rPr lang="zh-CN" altLang="en-US" dirty="0"/>
              <a:t>，有另一个叫</a:t>
            </a:r>
            <a:r>
              <a:rPr lang="en-US" altLang="zh-CN" dirty="0" err="1"/>
              <a:t>pywt</a:t>
            </a:r>
            <a:r>
              <a:rPr lang="zh-CN" altLang="en-US" dirty="0"/>
              <a:t>的库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离散的小波变换，顾名思义就是输入是离散的、输出也是离散的情况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X[n]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是离散的输入信号，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g[n]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是低通滤波器，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可以滤掉高频信号而保留地低频信号，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h[n]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是高通滤波器，可以滤掉低频信号而保留高频信号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每次进行以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为间隔的缩减采样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这里将小波变换与一族带通线性滤波器相联系 作为小波变换的一种解释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而且每个滤波器的输出分量适当伸缩后组在一起可重构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二维情况下，每个滤波器都是一个二维冲激响应，输入是图像上的带通滤波器，滤波后的图像的叠层组成小波变换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可见，设计一个离散小波变换的任务就是精心挑选低通滤波器。我们称符合这一条件的离散低通滤波器脉冲响应为尺度向量，由它产生一个有关的函数称为尺度函数。尺度向量和尺度函数彼此互相确定。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760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子带是由两个方向利用低通小波滤波器卷积后产生的小波系数，它是图像的近似表示。</a:t>
            </a:r>
            <a:r>
              <a:rPr lang="en-US" altLang="zh-CN" dirty="0"/>
              <a:t>h1</a:t>
            </a:r>
            <a:r>
              <a:rPr lang="zh-CN" altLang="en-US" dirty="0"/>
              <a:t>是在行方向利用低通小波滤波器卷积后，再用高通小波滤波器在列方向卷积而产生的小波系数，它表示图像的水平方向奇异特性。（水平子带）</a:t>
            </a:r>
            <a:r>
              <a:rPr lang="en-US" altLang="zh-CN" dirty="0"/>
              <a:t>v1</a:t>
            </a:r>
            <a:r>
              <a:rPr lang="zh-CN" altLang="en-US" dirty="0"/>
              <a:t>是在行方向利用高通小波滤波器卷积后，再用低通小波滤波器在列方向卷积而产生的小波系数，它表示图像的垂直方向奇异特性。（垂直子带）</a:t>
            </a:r>
            <a:r>
              <a:rPr lang="en-US" altLang="zh-CN" dirty="0"/>
              <a:t>c1</a:t>
            </a:r>
            <a:r>
              <a:rPr lang="zh-CN" altLang="en-US" dirty="0"/>
              <a:t>是由两个方向利用高通小波滤波器卷积后产生的小波系数，它表示图像的对角边缘特性。</a:t>
            </a:r>
            <a:endParaRPr lang="en-US" altLang="zh-CN" dirty="0"/>
          </a:p>
          <a:p>
            <a:r>
              <a:rPr lang="en-US" altLang="zh-CN" dirty="0"/>
              <a:t>Db </a:t>
            </a:r>
            <a:r>
              <a:rPr lang="zh-CN" altLang="en-US" dirty="0"/>
              <a:t>多贝西小波，后面那个数字代表的是</a:t>
            </a:r>
            <a:r>
              <a:rPr lang="en-US" altLang="zh-CN" dirty="0"/>
              <a:t>vanishing moments</a:t>
            </a:r>
            <a:r>
              <a:rPr lang="zh-CN" altLang="en-US" dirty="0"/>
              <a:t>，一般来说，这个</a:t>
            </a:r>
            <a:r>
              <a:rPr lang="en-US" altLang="zh-CN" dirty="0"/>
              <a:t>vanishing moments</a:t>
            </a:r>
            <a:r>
              <a:rPr lang="zh-CN" altLang="en-US" dirty="0"/>
              <a:t>的数字越大，这个小波越光滑（长的小波滤波器）</a:t>
            </a:r>
            <a:endParaRPr lang="en-US" altLang="zh-CN" dirty="0"/>
          </a:p>
          <a:p>
            <a:r>
              <a:rPr lang="zh-CN" altLang="en-US" dirty="0"/>
              <a:t>最下面一行的图片是</a:t>
            </a:r>
            <a:r>
              <a:rPr lang="en-US" altLang="zh-CN" dirty="0"/>
              <a:t>db1234</a:t>
            </a:r>
          </a:p>
          <a:p>
            <a:r>
              <a:rPr lang="en-US" altLang="zh-CN" dirty="0"/>
              <a:t>Db1</a:t>
            </a:r>
            <a:r>
              <a:rPr lang="zh-CN" altLang="en-US" dirty="0"/>
              <a:t>相当于</a:t>
            </a:r>
            <a:r>
              <a:rPr lang="en-US" altLang="zh-CN" dirty="0" err="1"/>
              <a:t>haar</a:t>
            </a:r>
            <a:r>
              <a:rPr lang="en-US" altLang="zh-CN" dirty="0"/>
              <a:t> </a:t>
            </a:r>
            <a:r>
              <a:rPr lang="zh-CN" altLang="en-US" dirty="0"/>
              <a:t>可以看到它越来越光滑，支撑长度越来越大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db1 db10</a:t>
            </a:r>
            <a:r>
              <a:rPr lang="zh-CN" altLang="en-US" dirty="0"/>
              <a:t>的这俩里能看出分解之后 </a:t>
            </a:r>
            <a:r>
              <a:rPr lang="en-US" altLang="zh-CN" dirty="0"/>
              <a:t>db10</a:t>
            </a:r>
            <a:r>
              <a:rPr lang="zh-CN" altLang="en-US" dirty="0"/>
              <a:t>的高频细节变少了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890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一共有四种构造方法，具体看链接里的这个</a:t>
            </a:r>
            <a:r>
              <a:rPr lang="en-US" altLang="zh-CN" dirty="0"/>
              <a:t>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806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471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稳定小波变换</a:t>
            </a:r>
            <a:endParaRPr lang="en-US" altLang="zh-CN" dirty="0"/>
          </a:p>
          <a:p>
            <a:r>
              <a:rPr lang="zh-CN" altLang="en-US" dirty="0"/>
              <a:t>穩定小波轉換</a:t>
            </a:r>
            <a:r>
              <a:rPr lang="en-US" altLang="zh-CN" dirty="0"/>
              <a:t>(Stationary Wavelet Transform, SWT)</a:t>
            </a:r>
            <a:r>
              <a:rPr lang="zh-CN" altLang="en-US" dirty="0"/>
              <a:t>是小波分析</a:t>
            </a:r>
            <a:r>
              <a:rPr lang="en-US" altLang="zh-CN" dirty="0"/>
              <a:t>(Wavelet Analysis)</a:t>
            </a:r>
            <a:r>
              <a:rPr lang="zh-CN" altLang="en-US" dirty="0"/>
              <a:t>的一種轉換，為離散小波變換</a:t>
            </a:r>
            <a:r>
              <a:rPr lang="en-US" altLang="zh-CN" dirty="0"/>
              <a:t>(Discrete Wavelet Transform, DWT)</a:t>
            </a:r>
            <a:r>
              <a:rPr lang="zh-CN" altLang="en-US" dirty="0"/>
              <a:t>的變形。</a:t>
            </a:r>
          </a:p>
          <a:p>
            <a:endParaRPr lang="zh-CN" altLang="en-US" dirty="0"/>
          </a:p>
          <a:p>
            <a:r>
              <a:rPr lang="zh-CN" altLang="en-US" dirty="0"/>
              <a:t>穩定小波轉換可以彌補離散小波轉換因為縮減取樣</a:t>
            </a:r>
            <a:r>
              <a:rPr lang="en-US" altLang="zh-CN" dirty="0"/>
              <a:t>(</a:t>
            </a:r>
            <a:r>
              <a:rPr lang="en-US" altLang="zh-CN" dirty="0" err="1"/>
              <a:t>Downsampling</a:t>
            </a:r>
            <a:r>
              <a:rPr lang="en-US" altLang="zh-CN" dirty="0"/>
              <a:t>)</a:t>
            </a:r>
            <a:r>
              <a:rPr lang="zh-CN" altLang="en-US" dirty="0"/>
              <a:t>而失去的平移不變性</a:t>
            </a:r>
            <a:r>
              <a:rPr lang="en-US" altLang="zh-CN" dirty="0"/>
              <a:t>(Translation-invariant)</a:t>
            </a:r>
            <a:r>
              <a:rPr lang="zh-CN" altLang="en-US" dirty="0"/>
              <a:t>。穩定小波轉換不同於離散小波轉換的部分，主要在於經過每一階的高通濾波器和低通濾波器之後，是將濾波器提升取樣</a:t>
            </a:r>
            <a:r>
              <a:rPr lang="en-US" altLang="zh-CN" dirty="0"/>
              <a:t>(</a:t>
            </a:r>
            <a:r>
              <a:rPr lang="en-US" altLang="zh-CN" dirty="0" err="1"/>
              <a:t>Upsampling</a:t>
            </a:r>
            <a:r>
              <a:rPr lang="en-US" altLang="zh-CN" dirty="0"/>
              <a:t>)</a:t>
            </a:r>
            <a:r>
              <a:rPr lang="zh-CN" altLang="en-US" dirty="0"/>
              <a:t>，取代離散小波轉換在經過濾波器之後的縮減取樣。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11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稳定小波变换</a:t>
            </a:r>
            <a:endParaRPr lang="en-US" altLang="zh-CN" dirty="0"/>
          </a:p>
          <a:p>
            <a:r>
              <a:rPr lang="zh-CN" altLang="en-US" dirty="0"/>
              <a:t>穩定小波轉換</a:t>
            </a:r>
            <a:r>
              <a:rPr lang="en-US" altLang="zh-CN" dirty="0"/>
              <a:t>(Stationary Wavelet Transform, SWT)</a:t>
            </a:r>
            <a:r>
              <a:rPr lang="zh-CN" altLang="en-US" dirty="0"/>
              <a:t>是小波分析</a:t>
            </a:r>
            <a:r>
              <a:rPr lang="en-US" altLang="zh-CN" dirty="0"/>
              <a:t>(Wavelet Analysis)</a:t>
            </a:r>
            <a:r>
              <a:rPr lang="zh-CN" altLang="en-US" dirty="0"/>
              <a:t>的一種轉換，為離散小波變換</a:t>
            </a:r>
            <a:r>
              <a:rPr lang="en-US" altLang="zh-CN" dirty="0"/>
              <a:t>(Discrete Wavelet Transform, DWT)</a:t>
            </a:r>
            <a:r>
              <a:rPr lang="zh-CN" altLang="en-US" dirty="0"/>
              <a:t>的變形。</a:t>
            </a:r>
          </a:p>
          <a:p>
            <a:endParaRPr lang="zh-CN" altLang="en-US" dirty="0"/>
          </a:p>
          <a:p>
            <a:r>
              <a:rPr lang="zh-CN" altLang="en-US" dirty="0"/>
              <a:t>穩定小波轉換可以彌補離散小波轉換因為縮減取樣</a:t>
            </a:r>
            <a:r>
              <a:rPr lang="en-US" altLang="zh-CN" dirty="0"/>
              <a:t>(</a:t>
            </a:r>
            <a:r>
              <a:rPr lang="en-US" altLang="zh-CN" dirty="0" err="1"/>
              <a:t>Downsampling</a:t>
            </a:r>
            <a:r>
              <a:rPr lang="en-US" altLang="zh-CN" dirty="0"/>
              <a:t>)</a:t>
            </a:r>
            <a:r>
              <a:rPr lang="zh-CN" altLang="en-US" dirty="0"/>
              <a:t>而失去的平移不變性</a:t>
            </a:r>
            <a:r>
              <a:rPr lang="en-US" altLang="zh-CN" dirty="0"/>
              <a:t>(Translation-invariant)</a:t>
            </a:r>
            <a:r>
              <a:rPr lang="zh-CN" altLang="en-US" dirty="0"/>
              <a:t>。穩定小波轉換不同於離散小波轉換的部分，主要在於經過每一階的高通濾波器和低通濾波器之後，是將濾波器提升取樣</a:t>
            </a:r>
            <a:r>
              <a:rPr lang="en-US" altLang="zh-CN" dirty="0"/>
              <a:t>(</a:t>
            </a:r>
            <a:r>
              <a:rPr lang="en-US" altLang="zh-CN" dirty="0" err="1"/>
              <a:t>Upsampling</a:t>
            </a:r>
            <a:r>
              <a:rPr lang="en-US" altLang="zh-CN" dirty="0"/>
              <a:t>)</a:t>
            </a:r>
            <a:r>
              <a:rPr lang="zh-CN" altLang="en-US" dirty="0"/>
              <a:t>，取代離散小波轉換在經過濾波器之後的縮減取樣。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175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如果把小波变换和其他一些</a:t>
            </a:r>
            <a:r>
              <a:rPr lang="en-US" altLang="zh-CN" dirty="0"/>
              <a:t>transform</a:t>
            </a:r>
            <a:r>
              <a:rPr lang="zh-CN" altLang="en-US" dirty="0"/>
              <a:t>的方法进行对比的话，会发现它们都是用一些</a:t>
            </a:r>
            <a:r>
              <a:rPr lang="en-US" altLang="zh-CN" dirty="0"/>
              <a:t>basis</a:t>
            </a:r>
            <a:r>
              <a:rPr lang="zh-CN" altLang="en-US" dirty="0"/>
              <a:t>的线性组合来拟合信号的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792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6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地震数据的</a:t>
            </a:r>
            <a:r>
              <a:rPr lang="en-US" altLang="zh-CN" dirty="0"/>
              <a:t>basis</a:t>
            </a:r>
          </a:p>
          <a:p>
            <a:r>
              <a:rPr lang="en-US" altLang="zh-CN" dirty="0"/>
              <a:t>DWT</a:t>
            </a:r>
            <a:r>
              <a:rPr lang="zh-CN" altLang="en-US" dirty="0"/>
              <a:t>每个信号会有不同的</a:t>
            </a:r>
            <a:r>
              <a:rPr lang="en-US" altLang="zh-CN" dirty="0"/>
              <a:t>basis </a:t>
            </a:r>
            <a:r>
              <a:rPr lang="zh-CN" altLang="en-US" dirty="0"/>
              <a:t>不是</a:t>
            </a:r>
            <a:r>
              <a:rPr lang="en-US" altLang="zh-CN" dirty="0"/>
              <a:t>predefine</a:t>
            </a:r>
            <a:r>
              <a:rPr lang="zh-CN" altLang="en-US" dirty="0"/>
              <a:t>的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529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5800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一般在图像处理中，往往选择对称的小波函数作为基，原因是 对称的基对相位具有线性性，线性性即系统对所有的频率信号产生的延迟都是一样的，在图像处理中有避免相位畸变的特性</a:t>
            </a:r>
            <a:endParaRPr lang="en-US" altLang="zh-CN" dirty="0"/>
          </a:p>
          <a:p>
            <a:r>
              <a:rPr lang="en-US" altLang="zh-CN" dirty="0"/>
              <a:t>Possible question</a:t>
            </a:r>
            <a:r>
              <a:rPr lang="zh-CN" altLang="en-US" dirty="0"/>
              <a:t>：为什么线性系统能避免相位畸变？</a:t>
            </a:r>
            <a:endParaRPr lang="en-US" altLang="zh-CN" dirty="0"/>
          </a:p>
          <a:p>
            <a:r>
              <a:rPr lang="en-US" altLang="zh-CN" dirty="0" err="1"/>
              <a:t>Pq</a:t>
            </a:r>
            <a:r>
              <a:rPr lang="zh-CN" altLang="en-US" dirty="0"/>
              <a:t>：对称的基对相位具有线性性？</a:t>
            </a:r>
            <a:endParaRPr lang="en-US" altLang="zh-CN" dirty="0"/>
          </a:p>
          <a:p>
            <a:r>
              <a:rPr lang="zh-CN" altLang="en-US" dirty="0"/>
              <a:t>再来看支撑长度：小波函数的支撑长度是指母小波函数从一个有限值收敛到</a:t>
            </a:r>
            <a:r>
              <a:rPr lang="en-US" altLang="zh-CN" dirty="0"/>
              <a:t>0</a:t>
            </a:r>
            <a:r>
              <a:rPr lang="zh-CN" altLang="en-US" dirty="0"/>
              <a:t>的长度。</a:t>
            </a:r>
            <a:r>
              <a:rPr lang="en-US" altLang="zh-CN" dirty="0"/>
              <a:t>Compact support </a:t>
            </a:r>
            <a:r>
              <a:rPr lang="zh-CN" altLang="en-US" dirty="0"/>
              <a:t>（紧支撑） 是指这样的一类函数：其自变量仅在</a:t>
            </a:r>
            <a:r>
              <a:rPr lang="en-US" altLang="zh-CN" dirty="0"/>
              <a:t>0</a:t>
            </a:r>
            <a:r>
              <a:rPr lang="zh-CN" altLang="en-US" dirty="0"/>
              <a:t>附近的取值范围内取到非零函数值。支撑长度越长，所需花费的计算时间越多，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一个函数的支撑区间长度主要由其尺度（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）参数决定。支撑区间越大，计算复杂度越高，边界拖尾效应越明显。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Possiible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：什么是边际拖尾效应？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除了上面说的对计算复杂度和边际拖尾效应的影响，支撑长度还会对产生的系数产生影响。支撑长度越大，就会产生越多的高幅值小波系数。因此在选择小波基时，以支撑长度较短的小波基为宜。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Pq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为什么支撑长度。。。？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于这个结论的解释，可参考傅里叶变换使用无限长（支撑区间大）的三角函数基进行信号拟合的情况，相比于使用信号迅速衰减（支撑长度小）的小波基，三角函数基（支撑长度大）拟合信号时需要更多的数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Vanishing moment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，即消失矩，消失矩越大，在进行小波分解时，会产生更多数值为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的小波系数，使得信号的分解更为稀疏，便于进行数据压缩。但与此同时，更大的消失矩也会产生更大的支撑区间，这也是一个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tradeoff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选择合适的小波函数基时，需要考虑的因素除了小波的支撑区间大小、小波的消失矩之外，还需考虑其对称性、正则性和相似性。小波的对称性主要体现在保证信号重构时不会产生相位畸变，即是不会产生重构信号的相位失真。小波的正则性保证了信号的光滑和可微性，对于大部分小波而言（非全部），其与消失矩存在关系：小波的消失矩越大，正则性也就越大。最后，选择与输入信号的波形相似性高的小波，意义在于使数据压缩和降噪变得更容易（信号的拟合和分解都更容易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926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09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40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295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649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34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要介绍小波变换，我们先从傅立叶说起。</a:t>
            </a:r>
            <a:endParaRPr lang="en-US" altLang="zh-CN" dirty="0"/>
          </a:p>
          <a:p>
            <a:r>
              <a:rPr lang="en-US" altLang="zh-CN" dirty="0"/>
              <a:t>Fourier</a:t>
            </a:r>
            <a:r>
              <a:rPr lang="zh-CN" altLang="en-US" dirty="0"/>
              <a:t>级数的概念相信大家已经十分清楚了，在此就不再赘述。</a:t>
            </a:r>
            <a:endParaRPr lang="en-US" altLang="zh-CN" dirty="0"/>
          </a:p>
          <a:p>
            <a:r>
              <a:rPr lang="zh-CN" altLang="en-US" dirty="0"/>
              <a:t>简而言之，傅立叶变换就是将函数分解为正弦、余弦函数的线性组合。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我们知道傅里叶变化可以分析信号的频谱，那么为什么还要提出小波变换？ 这是因为“对于非平稳过程，傅里叶变换具有局限性”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先来看一个简单的例子：图上所示的信号频率是一个平稳过程，右侧的图是其频谱，说明信号包含四个频率成分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一切没有问题。但是，如果是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频率随着时间变化的非平稳信号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呢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83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最上边的是频率始终不变的平稳信号，下面两个是非平稳信号，这三个信号包含的频率成分相似，但他们在时域上的波形是不一样的</a:t>
            </a:r>
            <a:br>
              <a:rPr lang="zh-CN" altLang="en-US" dirty="0"/>
            </a:br>
            <a:r>
              <a:rPr lang="zh-CN" altLang="en-US" dirty="0"/>
              <a:t>尤其是下边两个非平稳信号，我们从频谱上无法区分它们，因为它们包含的四个频率的信号的成分确实是一样的，只是出现的先后顺序不同。</a:t>
            </a:r>
          </a:p>
          <a:p>
            <a:r>
              <a:rPr lang="zh-CN" altLang="en-US" dirty="0"/>
              <a:t>傅里叶变换处理非平稳信号有天生缺陷。它只能获取</a:t>
            </a:r>
            <a:r>
              <a:rPr lang="zh-CN" altLang="en-US" b="1" dirty="0"/>
              <a:t>一段信号总体上包含哪些频率的成分</a:t>
            </a:r>
            <a:r>
              <a:rPr lang="zh-CN" altLang="en-US" dirty="0"/>
              <a:t>，并不能解析哥哥频率出现的具体时间。因此时域相差很大的两个信号，可能频谱图一样。</a:t>
            </a:r>
          </a:p>
          <a:p>
            <a:r>
              <a:rPr lang="zh-CN" altLang="en-US" dirty="0"/>
              <a:t>然而平稳信号大多是人为制造出来的，自然界的大量信号几乎都是非平稳的，所以单纯的傅立叶变换缺少了时间这一维度，并不能适用于实际信号分析。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55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对于非平稳信号，只知道包含哪些频率成分是不够的，我们还想知道各个成分出现的时间。知道信号频率随时间变化的情况，各个时刻的瞬时频率及其幅值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这也就是时频分析。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一个简单可行的方法就是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加窗，也就是把整个时域过程分解成无数个等长的小过程，每个小过程近似平稳，再傅里叶变换，就知道在哪个时间点上出现了什么频率了。”这就是短时傅里叶变换。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b="0" dirty="0"/>
              <a:t>图上既能看到</a:t>
            </a:r>
            <a:r>
              <a:rPr lang="en-US" altLang="zh-CN" b="0" dirty="0"/>
              <a:t>10Hz, 25 Hz, 50 Hz, 100 Hz</a:t>
            </a:r>
            <a:r>
              <a:rPr lang="zh-CN" altLang="en-US" b="0" dirty="0"/>
              <a:t>四个频域成分，还能看到出现的时间。两排峰是对称的，所以大家只用看一排就行了。</a:t>
            </a:r>
          </a:p>
          <a:p>
            <a:r>
              <a:rPr lang="zh-CN" altLang="en-US" b="0" dirty="0"/>
              <a:t>但使用这样的方法还是有其缺陷，问题就在于</a:t>
            </a:r>
            <a:r>
              <a:rPr lang="en-US" altLang="zh-CN" b="0" dirty="0"/>
              <a:t>:</a:t>
            </a:r>
            <a:r>
              <a:rPr lang="zh-CN" altLang="en-US" b="0" dirty="0"/>
              <a:t>我们应该用多宽的窗函数？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76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窗太宽或是太窄都会带来问题。</a:t>
            </a:r>
            <a:endParaRPr lang="en-US" altLang="zh-CN" dirty="0"/>
          </a:p>
          <a:p>
            <a:r>
              <a:rPr lang="zh-CN" altLang="en-US" dirty="0"/>
              <a:t>窗太窄，窗内的信号太短，会导致频率分析不够精准，频率分辨率差。窗太宽，时域上又不够精细，时间分辨率低。</a:t>
            </a:r>
            <a:endParaRPr lang="en-US" altLang="zh-CN" dirty="0"/>
          </a:p>
          <a:p>
            <a:r>
              <a:rPr lang="zh-CN" altLang="en-US" dirty="0"/>
              <a:t>在右侧的时频图上可以很好地体现出来这一点。</a:t>
            </a:r>
            <a:endParaRPr lang="en-US" altLang="zh-CN" dirty="0"/>
          </a:p>
          <a:p>
            <a:r>
              <a:rPr lang="zh-CN" altLang="en-US" dirty="0"/>
              <a:t>（描述右侧的图）</a:t>
            </a:r>
            <a:br>
              <a:rPr lang="zh-CN" altLang="en-US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96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对比 上面是俩</a:t>
            </a:r>
            <a:r>
              <a:rPr lang="en-US" altLang="zh-CN" dirty="0"/>
              <a:t>ft</a:t>
            </a:r>
          </a:p>
          <a:p>
            <a:r>
              <a:rPr lang="zh-CN" altLang="en-US" dirty="0"/>
              <a:t>下面是小波</a:t>
            </a:r>
            <a:endParaRPr lang="en-US" altLang="zh-CN" dirty="0"/>
          </a:p>
          <a:p>
            <a:r>
              <a:rPr lang="zh-CN" altLang="en-US" dirty="0"/>
              <a:t>傅立叶使用无限的正弦</a:t>
            </a:r>
            <a:r>
              <a:rPr lang="en-US" altLang="zh-CN" dirty="0"/>
              <a:t>/</a:t>
            </a:r>
            <a:r>
              <a:rPr lang="zh-CN" altLang="en-US" dirty="0"/>
              <a:t>余弦波去拟合原来的信号，它们都是圆滑的波形，那么对于信号出现阶跃突变的间断点，它就没法很好地拟合</a:t>
            </a:r>
            <a:endParaRPr lang="en-US" altLang="zh-CN" dirty="0"/>
          </a:p>
          <a:p>
            <a:r>
              <a:rPr lang="zh-CN" altLang="en-US" dirty="0"/>
              <a:t>就好比用很多圆去填充一个正方形，就永远没法把它填满</a:t>
            </a:r>
            <a:endParaRPr lang="en-US" altLang="zh-CN" dirty="0"/>
          </a:p>
          <a:p>
            <a:r>
              <a:rPr lang="zh-CN" altLang="en-US" dirty="0"/>
              <a:t>所以傅立叶变换会有吉布斯现象</a:t>
            </a:r>
            <a:endParaRPr lang="en-US" altLang="zh-CN" dirty="0"/>
          </a:p>
          <a:p>
            <a:r>
              <a:rPr lang="zh-CN" altLang="en-US" dirty="0"/>
              <a:t>但小波就可以避免这种现象</a:t>
            </a:r>
            <a:endParaRPr lang="en-US" altLang="zh-CN" dirty="0"/>
          </a:p>
          <a:p>
            <a:r>
              <a:rPr lang="zh-CN" altLang="en-US" dirty="0"/>
              <a:t>它可以是一个脉冲的函数，只需要在间断点处系数为</a:t>
            </a:r>
            <a:r>
              <a:rPr lang="en-US" altLang="zh-CN" dirty="0"/>
              <a:t>0</a:t>
            </a:r>
            <a:r>
              <a:rPr lang="zh-CN" altLang="en-US" dirty="0"/>
              <a:t>就可以很好地拟合</a:t>
            </a:r>
            <a:endParaRPr lang="en-US" altLang="zh-CN" dirty="0"/>
          </a:p>
          <a:p>
            <a:r>
              <a:rPr lang="zh-CN" altLang="en-US" dirty="0"/>
              <a:t>使用小波可以避免吉布斯现象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47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吉布斯现象体现在测量的时域信号的阶跃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转折位置出现振铃效应。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左图是一个方波，可以看到在其间断点处有突起，这就是吉布斯现象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图二是一张压缩过很多次的表情包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可以看到在边缘处有很明显的水波纹现象，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表情包压缩次数过多，高频丢失，相当于空域和抽样函数卷积。因为图像是二维信号，在边缘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相当于阶跃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位置这种水波纹的感觉会更加明显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那么我们来看一看产生这种现象的数学原理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CF9E-8D54-411E-AC37-0F960B7909C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7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0675B-72A9-441C-97C9-12CE1F8B7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28AB03-E46B-466E-8459-EE1658664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19B061-257B-4D87-BD3C-EB3AC2DC5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228D5F-ECC3-4DEB-9819-64C01FAA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56D46F-69CB-487A-8C93-DABEBA36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573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54587-D9C6-4754-9E65-3A97F14D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C471A5-C60B-4F0F-B01E-A40C8DBAC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9AB0D2-3450-4B8D-952F-4E4E9F5F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FDE81-85B9-4C24-B119-EDB0B71E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792399-E03F-47DF-9E1A-464E10B1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19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5094F7-2B2E-4BAE-87B0-185E0D10B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20E896-5D57-4799-812A-69B0639E3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A3FEA-461C-4A7F-95A6-616ED2F7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D1B530-BABF-4A31-97AF-3E58BDEA8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FCAA6D-C920-4453-A5B7-E49BFAC5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974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5BCC4-4C4B-4D6E-ADEE-A2A325CC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DAACA-16AD-4212-A54A-9A7A7B957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21A12-516F-4AA2-BF99-75A58759F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6DA31F-A6BC-45C3-9847-7CD700E2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69305-9795-486D-B409-6A2DC8E1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3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00C70-9B3E-406C-A6A8-5C6CA819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DDB128-A2BB-4007-9384-52266A59A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7289A2-B930-49C2-AE1E-34CAA0DB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E6ABBB-BD6C-4F44-A729-40917D01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96DF5-8F0B-4258-BC77-8A637C6C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01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83870-C981-4A8D-9103-C1DBD328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53ED71-19DE-4E6E-9960-7B1A34859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61D081-475E-4169-8392-65D72FCFD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FBFE89-894B-4C6A-B590-E338D6909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CBA8FB-A976-49CF-9272-8B2274235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125A66-B4AE-4834-A6C2-F605384E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553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5599B-5F88-423B-8784-82247AAB9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B713E8-E0A3-4204-AC4E-3DA0ED186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DA6F05-E69E-4092-9AB9-C8C958404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57A7AE-BAFD-4C02-BE54-90CADDAF4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FC3378-6DD3-40EC-AB6B-FB1BCCDA3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DEB1A6-3EC9-47D9-9B3D-2B90C1AC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CEFB64-4266-4F00-90AA-DD8FFA6B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08E2B0-A437-45E7-B9FC-AC111371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77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7AC49-7862-4532-B943-3C38D61E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E32A8A-0C5B-4387-A01E-9480AB37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E9A7A1-2F8B-4AEE-98C9-D4145AE7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1E62C6-B7A5-4EE0-8BFA-96874E15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54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431B20-6EB4-4C6E-8115-82ECC21D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A443A0-1C20-419F-A900-1199BB57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53656-7CE7-4FA9-BE62-108CA921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10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C5EC1-3344-47D2-A68F-AD6DE5DE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D8360-ECF0-455E-966B-F5084DAF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D80446-2C58-44A2-B220-005E461E3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75C5B4-B634-4B67-89BD-58230D62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3BD1D6-FB85-41BA-8F5E-2FF4D83D7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7B52A2-0095-4B1F-9470-6EACC9DD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79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B084A-32CB-4E4C-A090-98A2946C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48F999-523D-419F-8A92-273F6704A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468716-CC5B-41E2-B340-05077D9AB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5D765D-B24F-45CB-B5C4-0738845C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3BEA3E-F850-4659-ACE2-F9DC1620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0C5DAE-8ADA-4045-B845-0E81C8F6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70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AD8253-4848-4EE8-B76C-F27774C95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A2901F-2046-485F-876A-00B67E529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94476-8710-487C-890B-339378849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2E69E-8F8D-4671-A54F-54CBB9198DB4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B6BA5B-050D-4AC2-8F24-B1A9B04D4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68F238-5942-4ED7-AF23-1FB3B2F0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D7804-C6C3-4378-A013-F34AC7CA4E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63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a.cs.tsinghua.edu.cn/~ahz/digitalimageprocess/chapter12/chapt12_ahz.htm" TargetMode="Externa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39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.tsinghua.edu.cn/wavelet_book-ch1-7/Lecture-5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10.8129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81994-586C-48CC-A2C8-EACCB2F21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327" y="937637"/>
            <a:ext cx="11619345" cy="2556018"/>
          </a:xfrm>
        </p:spPr>
        <p:txBody>
          <a:bodyPr/>
          <a:lstStyle/>
          <a:p>
            <a:r>
              <a:rPr lang="en-US" altLang="zh-CN" dirty="0"/>
              <a:t>Introduction to Wavelet Transform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54DC0-485D-4272-8D0D-28D9BA41B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0109" y="4431147"/>
            <a:ext cx="9144000" cy="1655762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Ruolin Ye</a:t>
            </a:r>
          </a:p>
          <a:p>
            <a:r>
              <a:rPr lang="en-US" altLang="zh-CN" dirty="0"/>
              <a:t>2019.12.12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610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EE83C-426E-4EA2-AEDD-09FDDBE4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Gibbs phenomenon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751DAD-4CCE-4615-94AF-0D480F8454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Where</a:t>
                </a:r>
                <a:r>
                  <a:rPr lang="zh-CN" altLang="en-US" dirty="0"/>
                  <a:t>？ </a:t>
                </a:r>
                <a:r>
                  <a:rPr lang="en-US" altLang="zh-CN" dirty="0"/>
                  <a:t>At step transition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Consider a </a:t>
                </a:r>
                <a:r>
                  <a:rPr lang="en-US" altLang="zh-CN" dirty="0" err="1"/>
                  <a:t>squarewave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&lt;0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,1(0≤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br>
                  <a:rPr lang="en-US" altLang="zh-CN" dirty="0"/>
                </a:br>
                <a:r>
                  <a:rPr lang="en-US" altLang="zh-CN" dirty="0"/>
                  <a:t>	consists of an unlimited number of frequency components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can not be fitted with limited components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751DAD-4CCE-4615-94AF-0D480F845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92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E6D1D-CAF1-4D3F-9297-07E1948E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Gibbs phenomenon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15062-C167-4927-83EF-B4C121E4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84FBAE-D0D6-4230-B1B6-32E9E709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1690688"/>
            <a:ext cx="8900160" cy="46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4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57A91-2C14-4945-AD04-D26ADC42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122" y="2642393"/>
            <a:ext cx="10515600" cy="1325563"/>
          </a:xfrm>
        </p:spPr>
        <p:txBody>
          <a:bodyPr/>
          <a:lstStyle/>
          <a:p>
            <a:r>
              <a:rPr lang="en-US" altLang="zh-CN" dirty="0"/>
              <a:t>Basic Concepts &amp; Definition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09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4E4DC-F1B2-47E6-8A37-87AD7DB5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Wavelet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007B26-2B76-457D-BB97-41455D368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 wavelet is a wave-like oscillation with an amplitude that begins at zero, increases, and then decreases back to zero.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77EC2A-55A3-4820-A81B-E266D27C6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3" t="73470" r="4391" b="4087"/>
          <a:stretch/>
        </p:blipFill>
        <p:spPr>
          <a:xfrm>
            <a:off x="750881" y="4533900"/>
            <a:ext cx="9993319" cy="10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2D8FE-7290-4005-9356-BBE30545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Wavelet Transform vs Fourier Transform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C1A01BC-1EB1-4C42-B1F9-91025CDC2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0774" y="2213840"/>
            <a:ext cx="3446991" cy="7688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F9C6BC-7924-432E-BAE2-4E1F0D3C118B}"/>
              </a:ext>
            </a:extLst>
          </p:cNvPr>
          <p:cNvSpPr/>
          <p:nvPr/>
        </p:nvSpPr>
        <p:spPr>
          <a:xfrm>
            <a:off x="3638006" y="2262983"/>
            <a:ext cx="792480" cy="6705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04524E-414B-4C3F-B88F-432F3C302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700" y="2112472"/>
            <a:ext cx="3111026" cy="9715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36D1C2-EEDB-467F-891D-4180FC0426A3}"/>
              </a:ext>
            </a:extLst>
          </p:cNvPr>
          <p:cNvSpPr/>
          <p:nvPr/>
        </p:nvSpPr>
        <p:spPr>
          <a:xfrm>
            <a:off x="8820331" y="2262983"/>
            <a:ext cx="548640" cy="6417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AFCDD1-122C-435F-A79E-0071A68DFFAA}"/>
              </a:ext>
            </a:extLst>
          </p:cNvPr>
          <p:cNvSpPr/>
          <p:nvPr/>
        </p:nvSpPr>
        <p:spPr>
          <a:xfrm>
            <a:off x="5062584" y="3076565"/>
            <a:ext cx="1368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dirty="0"/>
            </a:b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Orthogonal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E2ED69-E613-499F-A321-8775B8E4D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863" y="4038572"/>
            <a:ext cx="3360711" cy="11888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0DCAB4-EEE8-4336-9461-5408A767A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294" y="5242331"/>
            <a:ext cx="2895851" cy="10516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20F62A-8DF2-4240-9582-904D056C0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462442"/>
            <a:ext cx="5043347" cy="5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76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F2B521A-3947-466D-A1A1-E3DF92E13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943" y="3842048"/>
            <a:ext cx="2289581" cy="7596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BEAE158-EAEB-478D-AD8E-AA0EEDC7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Mother wavelet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AutoShape 6" descr="\psi (t)">
                <a:extLst>
                  <a:ext uri="{FF2B5EF4-FFF2-40B4-BE49-F238E27FC236}">
                    <a16:creationId xmlns:a16="http://schemas.microsoft.com/office/drawing/2014/main" id="{EF6A51BC-4D13-40C2-98CD-CE189C67796E}"/>
                  </a:ext>
                </a:extLst>
              </p:cNvPr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838200" y="1454771"/>
                <a:ext cx="10515600" cy="4351338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/>
                  <a:t> is chosen from a subspace of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dirty="0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altLang="zh-CN" b="0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b="0" dirty="0"/>
              </a:p>
              <a:p>
                <a:r>
                  <a:rPr lang="en-US" altLang="zh-CN" dirty="0"/>
                  <a:t>Formulate the conditions of zero mean and square norm one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 </m:t>
                    </m:r>
                    <m:nary>
                      <m:nary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Admissibility condition =&gt;ensure existence of the invert transform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Vanishing moment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dirty="0"/>
                  <a:t>restrict ψ to be a continuous function with a higher number </a:t>
                </a:r>
                <a:r>
                  <a:rPr lang="en-US" altLang="zh-CN" i="1" dirty="0"/>
                  <a:t>M</a:t>
                </a:r>
                <a:r>
                  <a:rPr lang="en-US" altLang="zh-CN" dirty="0"/>
                  <a:t> of vanishing moments, i.e. for all integer </a:t>
                </a:r>
                <a:r>
                  <a:rPr lang="en-US" altLang="zh-CN" i="1" dirty="0"/>
                  <a:t>m</a:t>
                </a:r>
                <a:r>
                  <a:rPr lang="en-US" altLang="zh-CN" dirty="0"/>
                  <a:t> &lt; </a:t>
                </a:r>
                <a:r>
                  <a:rPr lang="en-US" altLang="zh-CN" i="1" dirty="0"/>
                  <a:t>M</a:t>
                </a:r>
              </a:p>
              <a:p>
                <a:pPr marL="0" indent="0">
                  <a:buNone/>
                </a:pPr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AutoShape 6" descr="\psi (t)">
                <a:extLst>
                  <a:ext uri="{FF2B5EF4-FFF2-40B4-BE49-F238E27FC236}">
                    <a16:creationId xmlns:a16="http://schemas.microsoft.com/office/drawing/2014/main" id="{EF6A51BC-4D13-40C2-98CD-CE189C6779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454771"/>
                <a:ext cx="10515600" cy="4351338"/>
              </a:xfrm>
              <a:prstGeom prst="rect">
                <a:avLst/>
              </a:prstGeom>
              <a:blipFill>
                <a:blip r:embed="rId4"/>
                <a:stretch>
                  <a:fillRect l="-1043" t="-3366" r="-1565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9E8C294-4C30-4B04-A144-4F905147D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629" y="5570191"/>
            <a:ext cx="2382388" cy="7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51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06ADF-84D9-4939-A79D-AEED57FD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0"/>
            <a:ext cx="9464040" cy="1325563"/>
          </a:xfrm>
        </p:spPr>
        <p:txBody>
          <a:bodyPr/>
          <a:lstStyle/>
          <a:p>
            <a:r>
              <a:rPr lang="en-US" altLang="zh-CN" dirty="0"/>
              <a:t>Continuous Wavelet Transform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0EB758-26D9-4545-BDD5-8B2EEA63F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" y="1095278"/>
            <a:ext cx="10886440" cy="5523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The continuous wavelet transform (CWT) is defined by Eq. (1) in terms of dilations and translations of a prototype or </a:t>
            </a:r>
            <a:r>
              <a:rPr lang="en-US" altLang="zh-CN" i="1" dirty="0"/>
              <a:t>mother function </a:t>
            </a:r>
            <a:r>
              <a:rPr lang="el-GR" altLang="zh-CN" i="1" dirty="0"/>
              <a:t>Ψ</a:t>
            </a:r>
            <a:r>
              <a:rPr lang="en-US" altLang="zh-CN" i="1" dirty="0"/>
              <a:t>(t).</a:t>
            </a:r>
          </a:p>
          <a:p>
            <a:pPr marL="0" indent="0">
              <a:buNone/>
            </a:pPr>
            <a:r>
              <a:rPr lang="en-US" altLang="zh-CN" i="1" dirty="0"/>
              <a:t>                                                   (1)</a:t>
            </a:r>
          </a:p>
          <a:p>
            <a:pPr marL="0" indent="0">
              <a:buNone/>
            </a:pPr>
            <a:r>
              <a:rPr lang="en-US" altLang="zh-CN" dirty="0"/>
              <a:t>The CWT maps a function </a:t>
            </a:r>
            <a:r>
              <a:rPr lang="en-US" altLang="zh-CN" i="1" dirty="0"/>
              <a:t>f</a:t>
            </a:r>
            <a:r>
              <a:rPr lang="en-US" altLang="zh-CN" dirty="0"/>
              <a:t> (</a:t>
            </a:r>
            <a:r>
              <a:rPr lang="en-US" altLang="zh-CN" i="1" dirty="0"/>
              <a:t>t </a:t>
            </a:r>
            <a:r>
              <a:rPr lang="en-US" altLang="zh-CN" dirty="0"/>
              <a:t>) onto time-scale space by</a:t>
            </a:r>
          </a:p>
          <a:p>
            <a:pPr marL="0" indent="0">
              <a:buNone/>
            </a:pPr>
            <a:r>
              <a:rPr lang="en-US" altLang="zh-CN" i="1" dirty="0"/>
              <a:t>                                                                                       </a:t>
            </a:r>
          </a:p>
          <a:p>
            <a:pPr marL="0" indent="0">
              <a:buNone/>
            </a:pPr>
            <a:endParaRPr lang="en-US" altLang="zh-CN" i="1" dirty="0"/>
          </a:p>
          <a:p>
            <a:pPr marL="0" indent="0">
              <a:buNone/>
            </a:pPr>
            <a:r>
              <a:rPr lang="en-US" altLang="zh-CN" dirty="0"/>
              <a:t>The transform is invertible if and only if the admissibility condition holds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41E18F-2A87-415E-B320-9ED3041E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88" y="3086070"/>
            <a:ext cx="5936494" cy="685859"/>
          </a:xfrm>
          <a:prstGeom prst="rect">
            <a:avLst/>
          </a:prstGeom>
        </p:spPr>
      </p:pic>
      <p:pic>
        <p:nvPicPr>
          <p:cNvPr id="2056" name="Picture 8" descr="https://ars.els-cdn.com/content/image/3-s2.0-B9780120471416500069-u06-01-9780120471416.jpg?_">
            <a:extLst>
              <a:ext uri="{FF2B5EF4-FFF2-40B4-BE49-F238E27FC236}">
                <a16:creationId xmlns:a16="http://schemas.microsoft.com/office/drawing/2014/main" id="{C98FE2AA-5B98-4125-ACAA-7DD3801C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34" y="4827154"/>
            <a:ext cx="5634160" cy="111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23D170-B18E-4A1C-86FD-156DFB5D8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274" y="4990386"/>
            <a:ext cx="2576946" cy="7911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EB9500-0CA7-4700-8276-C56F9DF8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812" y="1836158"/>
            <a:ext cx="939442" cy="5594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24DA7E-42DD-4266-A41D-967E2332A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594" y="2031799"/>
            <a:ext cx="291040" cy="2637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F33D31-939D-4B44-9A2E-AD48ACDC9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7974" y="1921831"/>
            <a:ext cx="1228971" cy="5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061AF-63FB-4B62-84F4-B925058E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Scaling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83407-A4F1-4939-BE8C-42BD7F034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Father wavelet: scaling function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A1CFF4-D2FE-4B04-9929-4514A234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06" y="2385003"/>
            <a:ext cx="3002540" cy="4038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46BC98-9C14-46EC-B469-4F60A6880D57}"/>
              </a:ext>
            </a:extLst>
          </p:cNvPr>
          <p:cNvSpPr txBox="1"/>
          <p:nvPr/>
        </p:nvSpPr>
        <p:spPr>
          <a:xfrm>
            <a:off x="4424042" y="2349885"/>
            <a:ext cx="209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位置 </a:t>
            </a:r>
            <a:r>
              <a:rPr lang="en-US" altLang="zh-CN" dirty="0"/>
              <a:t>j-</a:t>
            </a:r>
            <a:r>
              <a:rPr lang="zh-CN" altLang="en-US" dirty="0"/>
              <a:t>宽度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4B27D9-2C99-48D3-9F53-92FAE13A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28" y="3059779"/>
            <a:ext cx="3779848" cy="8458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F5EDD3-5374-49A0-842F-E125BC76526D}"/>
              </a:ext>
            </a:extLst>
          </p:cNvPr>
          <p:cNvSpPr txBox="1"/>
          <p:nvPr/>
        </p:nvSpPr>
        <p:spPr>
          <a:xfrm>
            <a:off x="5218176" y="3206404"/>
            <a:ext cx="334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和自己本身周期平移后的函数正交，且和母小波正交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EEB8C9-484D-4597-B1F0-F52081D63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42" y="4246234"/>
            <a:ext cx="6983000" cy="15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4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0FE88-B406-4092-99C5-E4E3974E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 Resolution Analysis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63B3532-A9EC-4C71-9F93-24AD97A64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0242" y="3906035"/>
            <a:ext cx="411516" cy="1905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A544B5-3C83-4262-82E8-78ECE9AC2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78" y="1690688"/>
            <a:ext cx="10515600" cy="28975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D8435C-2F12-4252-A8A9-1B8C5CE64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494" y="1787738"/>
            <a:ext cx="6050804" cy="4648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2DD906-8608-4DBF-8A2C-AAF2C83AA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494" y="4724398"/>
            <a:ext cx="8905399" cy="4429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43D6FA-8BFD-4B73-B49E-048136F5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90" y="4724398"/>
            <a:ext cx="693438" cy="3210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7EEBD4-98C4-4720-AF93-F94601F20CEC}"/>
              </a:ext>
            </a:extLst>
          </p:cNvPr>
          <p:cNvSpPr txBox="1"/>
          <p:nvPr/>
        </p:nvSpPr>
        <p:spPr>
          <a:xfrm>
            <a:off x="1997702" y="4783692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77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5F3CA-35A7-4DBD-A34A-6AEF418E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Discrete Wavelet Transform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7104A2-5873-4F72-9449-A4AA5F70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1299"/>
            <a:ext cx="5090601" cy="19813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ECE2F5-7784-46BC-B6FC-887A5714A7E6}"/>
              </a:ext>
            </a:extLst>
          </p:cNvPr>
          <p:cNvSpPr txBox="1"/>
          <p:nvPr/>
        </p:nvSpPr>
        <p:spPr>
          <a:xfrm>
            <a:off x="768867" y="3940629"/>
            <a:ext cx="5845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 err="1"/>
              <a:t>Haar</a:t>
            </a:r>
            <a:r>
              <a:rPr lang="zh-CN" altLang="en-US" dirty="0"/>
              <a:t>为例：</a:t>
            </a:r>
            <a:endParaRPr lang="en-US" altLang="zh-CN" dirty="0"/>
          </a:p>
          <a:p>
            <a:r>
              <a:rPr lang="zh-CN" altLang="en-US" dirty="0"/>
              <a:t>假设一张图片只有四个</a:t>
            </a:r>
            <a:r>
              <a:rPr lang="en-US" altLang="zh-CN" dirty="0"/>
              <a:t>pixel</a:t>
            </a:r>
            <a:r>
              <a:rPr lang="zh-CN" altLang="en-US" dirty="0"/>
              <a:t>，经过</a:t>
            </a:r>
            <a:r>
              <a:rPr lang="en-US" altLang="zh-CN" dirty="0"/>
              <a:t>2DDWT</a:t>
            </a:r>
            <a:r>
              <a:rPr lang="zh-CN" altLang="en-US" dirty="0"/>
              <a:t>后得到</a:t>
            </a:r>
            <a:r>
              <a:rPr lang="en-US" altLang="zh-CN" dirty="0"/>
              <a:t>4</a:t>
            </a:r>
            <a:r>
              <a:rPr lang="zh-CN" altLang="en-US" dirty="0"/>
              <a:t>张子图，如图所示：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B48E83-60B5-4A9D-BDFC-59463318F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95" y="4923019"/>
            <a:ext cx="4808637" cy="15698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9D67FC-8239-40A5-97C3-365100844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138" y="3048189"/>
            <a:ext cx="2595254" cy="2296458"/>
          </a:xfrm>
          <a:prstGeom prst="rect">
            <a:avLst/>
          </a:prstGeom>
        </p:spPr>
      </p:pic>
      <p:pic>
        <p:nvPicPr>
          <p:cNvPr id="3074" name="Picture 2" descr="https://media.cs.tsinghua.edu.cn/~ahz/digitalimageprocess/chapter12/chapt12_ahz.files/image034.gif">
            <a:extLst>
              <a:ext uri="{FF2B5EF4-FFF2-40B4-BE49-F238E27FC236}">
                <a16:creationId xmlns:a16="http://schemas.microsoft.com/office/drawing/2014/main" id="{CCD322B2-9417-458B-96DA-26C0E9B5A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17" y="1185208"/>
            <a:ext cx="33147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11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56151C-EF33-46CF-8D0B-9741D050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97" y="1908846"/>
            <a:ext cx="3008440" cy="30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70FC1E-C79D-47D0-9474-D9AC9B114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91" y="847898"/>
            <a:ext cx="5049982" cy="516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3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56151C-EF33-46CF-8D0B-9741D050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25" y="482817"/>
            <a:ext cx="3008440" cy="3040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70FC1E-C79D-47D0-9474-D9AC9B114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1976844"/>
            <a:ext cx="4310744" cy="44065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FBDDCE1-43CF-49C0-9270-06CBFF584C1B}"/>
              </a:ext>
            </a:extLst>
          </p:cNvPr>
          <p:cNvSpPr txBox="1"/>
          <p:nvPr/>
        </p:nvSpPr>
        <p:spPr>
          <a:xfrm>
            <a:off x="544286" y="4049486"/>
            <a:ext cx="504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Haar</a:t>
            </a:r>
            <a:r>
              <a:rPr lang="en-US" altLang="zh-CN" sz="2800" dirty="0"/>
              <a:t> wavelet on</a:t>
            </a:r>
            <a:r>
              <a:rPr lang="zh-CN" altLang="en-US" sz="2800" dirty="0"/>
              <a:t> </a:t>
            </a:r>
            <a:r>
              <a:rPr lang="en-US" altLang="zh-CN" sz="2800" dirty="0"/>
              <a:t>2D</a:t>
            </a:r>
            <a:r>
              <a:rPr lang="zh-CN" altLang="en-US" sz="2800" dirty="0"/>
              <a:t> </a:t>
            </a:r>
            <a:r>
              <a:rPr lang="en-US" altLang="zh-CN" sz="2800" dirty="0"/>
              <a:t>picture</a:t>
            </a:r>
            <a:endParaRPr lang="zh-CN" altLang="en-US" sz="2800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454801E0-8E91-4F67-86F6-BBEE21E5B048}"/>
              </a:ext>
            </a:extLst>
          </p:cNvPr>
          <p:cNvSpPr/>
          <p:nvPr/>
        </p:nvSpPr>
        <p:spPr>
          <a:xfrm>
            <a:off x="5018314" y="4180114"/>
            <a:ext cx="353951" cy="239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6B42B5-55B0-4158-8AF8-268C3BF208FA}"/>
              </a:ext>
            </a:extLst>
          </p:cNvPr>
          <p:cNvSpPr/>
          <p:nvPr/>
        </p:nvSpPr>
        <p:spPr>
          <a:xfrm>
            <a:off x="326571" y="56422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5"/>
              </a:rPr>
              <a:t>https://media.cs.tsinghua.edu.cn/~ahz/digitalimageprocess/chapter12/chapt12_ahz.htm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48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78EAC-8C60-4750-AD07-67ACCB75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892"/>
            <a:ext cx="10515600" cy="1325563"/>
          </a:xfrm>
        </p:spPr>
        <p:txBody>
          <a:bodyPr/>
          <a:lstStyle/>
          <a:p>
            <a:r>
              <a:rPr lang="en-US" altLang="zh-CN" dirty="0"/>
              <a:t>Discrete Wavelet Transform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1D2B65-5F8D-49BF-ADBC-39EBF3D9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87" y="1147320"/>
            <a:ext cx="3925376" cy="28800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90A994-CDBB-43E9-8397-13534DFA0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81" y="4598939"/>
            <a:ext cx="5824956" cy="26285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C20D75-7643-475C-B4EA-C33C5ADDD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96" y="4096667"/>
            <a:ext cx="2568163" cy="8458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F8A8A1-9216-43DB-BC0A-817010C2C964}"/>
              </a:ext>
            </a:extLst>
          </p:cNvPr>
          <p:cNvSpPr txBox="1"/>
          <p:nvPr/>
        </p:nvSpPr>
        <p:spPr>
          <a:xfrm>
            <a:off x="4727750" y="1251076"/>
            <a:ext cx="6544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filterbank</a:t>
            </a:r>
            <a:r>
              <a:rPr lang="en-US" altLang="zh-CN" dirty="0"/>
              <a:t> implementation of wavelets can be interpreted as </a:t>
            </a:r>
            <a:r>
              <a:rPr lang="en-US" altLang="zh-CN" b="1" dirty="0"/>
              <a:t>computing the wavelet coefficients</a:t>
            </a:r>
            <a:r>
              <a:rPr lang="en-US" altLang="zh-CN" dirty="0"/>
              <a:t> of a discrete set of child wavelets for a given mother wavelet</a:t>
            </a:r>
          </a:p>
          <a:p>
            <a:endParaRPr lang="en-US" altLang="zh-CN" dirty="0"/>
          </a:p>
          <a:p>
            <a:r>
              <a:rPr lang="en-US" altLang="zh-CN" dirty="0"/>
              <a:t>the mother wavelet is </a:t>
            </a:r>
            <a:r>
              <a:rPr lang="en-US" altLang="zh-CN" b="1" dirty="0"/>
              <a:t>shifted and scaled by powers of two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AutoShape 3" descr="\psi(t)">
            <a:extLst>
              <a:ext uri="{FF2B5EF4-FFF2-40B4-BE49-F238E27FC236}">
                <a16:creationId xmlns:a16="http://schemas.microsoft.com/office/drawing/2014/main" id="{5F133369-0988-4169-A5D9-184DF36192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51396" y="-144463"/>
            <a:ext cx="962467" cy="9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Picture 12" descr="https://media.cs.tsinghua.edu.cn/~ahz/digitalimageprocess/chapter12/Image258.gif">
            <a:extLst>
              <a:ext uri="{FF2B5EF4-FFF2-40B4-BE49-F238E27FC236}">
                <a16:creationId xmlns:a16="http://schemas.microsoft.com/office/drawing/2014/main" id="{180A6539-5ACE-4FAA-9AA7-A088A23A9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80" y="2782372"/>
            <a:ext cx="4600034" cy="262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media.cs.tsinghua.edu.cn/~ahz/digitalimageprocess/chapter12/chapt12_ahz.files/image022.gif">
            <a:extLst>
              <a:ext uri="{FF2B5EF4-FFF2-40B4-BE49-F238E27FC236}">
                <a16:creationId xmlns:a16="http://schemas.microsoft.com/office/drawing/2014/main" id="{27E6D133-0CE2-4AF9-AD91-0367D7AAD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46" y="5376511"/>
            <a:ext cx="4550909" cy="6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s://media.cs.tsinghua.edu.cn/~ahz/digitalimageprocess/chapter12/chapt12_ahz.files/image024.gif">
            <a:extLst>
              <a:ext uri="{FF2B5EF4-FFF2-40B4-BE49-F238E27FC236}">
                <a16:creationId xmlns:a16="http://schemas.microsoft.com/office/drawing/2014/main" id="{1A3E7A76-9929-47B3-8F0A-18DD418F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50" y="6049330"/>
            <a:ext cx="6040705" cy="60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222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7CEFA-AA09-4EE9-BE16-8BF615FD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44" y="187325"/>
            <a:ext cx="10515600" cy="1325563"/>
          </a:xfrm>
        </p:spPr>
        <p:txBody>
          <a:bodyPr/>
          <a:lstStyle/>
          <a:p>
            <a:r>
              <a:rPr lang="en-US" altLang="zh-CN" dirty="0"/>
              <a:t>Discrete Wavelet Transform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5969CA8-073A-4567-8BB1-D2216F1E7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698" y="1231796"/>
            <a:ext cx="5476823" cy="21316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915E98-6C0C-4B79-AC4D-40BB0BE5D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94" y="3165403"/>
            <a:ext cx="5962300" cy="14905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B34197-61C5-41DA-B6F4-FDC2E16EFBEC}"/>
              </a:ext>
            </a:extLst>
          </p:cNvPr>
          <p:cNvSpPr txBox="1"/>
          <p:nvPr/>
        </p:nvSpPr>
        <p:spPr>
          <a:xfrm>
            <a:off x="2959239" y="4630086"/>
            <a:ext cx="2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Haar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1CD545-A17E-4C2C-94B1-303EC8A21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24" y="1468959"/>
            <a:ext cx="6042428" cy="15106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A508B6-3B2A-4ACF-B843-4119095F3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124" y="3139511"/>
            <a:ext cx="6042428" cy="15106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764A2C-FC4F-4887-AEC7-0C9FB5AE7119}"/>
              </a:ext>
            </a:extLst>
          </p:cNvPr>
          <p:cNvSpPr txBox="1"/>
          <p:nvPr/>
        </p:nvSpPr>
        <p:spPr>
          <a:xfrm>
            <a:off x="8589054" y="4548660"/>
            <a:ext cx="2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db10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018E3C-B7AD-423D-8DC7-430F0FED085A}"/>
              </a:ext>
            </a:extLst>
          </p:cNvPr>
          <p:cNvSpPr txBox="1"/>
          <p:nvPr/>
        </p:nvSpPr>
        <p:spPr>
          <a:xfrm>
            <a:off x="8589054" y="1097621"/>
            <a:ext cx="2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db1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1F7727-D61B-4471-B56C-E6D5C0DA5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117" y="5186090"/>
            <a:ext cx="1317503" cy="11840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2068B7-58F4-4FDB-9C9C-54C38B76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883" y="5137629"/>
            <a:ext cx="1434636" cy="13355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B16508-CD10-486F-9F3C-84F52C639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3744" y="5186090"/>
            <a:ext cx="1413802" cy="12567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5B7E8E-E90B-438F-8C17-97633969BF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6299" y="5205899"/>
            <a:ext cx="1434636" cy="12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3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0FEE2-5B8E-463A-9112-897C8E4D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</a:t>
            </a:r>
            <a:r>
              <a:rPr lang="zh-CN" altLang="en-US" dirty="0"/>
              <a:t>：</a:t>
            </a:r>
            <a:r>
              <a:rPr lang="en-US" altLang="zh-CN" dirty="0"/>
              <a:t>Vanishing moment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4F2B87-CE88-4225-991F-9C378E9D5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Methods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MRA</a:t>
            </a:r>
          </a:p>
          <a:p>
            <a:pPr lvl="1"/>
            <a:r>
              <a:rPr lang="en-US" altLang="zh-CN" dirty="0"/>
              <a:t>Filters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</a:p>
          <a:p>
            <a:pPr lvl="1"/>
            <a:r>
              <a:rPr lang="en-US" altLang="zh-CN" dirty="0"/>
              <a:t>Lifting scheme</a:t>
            </a:r>
          </a:p>
          <a:p>
            <a:pPr lvl="1"/>
            <a:r>
              <a:rPr lang="en-US" altLang="zh-CN" dirty="0"/>
              <a:t>Algebraic method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9F5285-136F-4941-8D8C-4917B19795E8}"/>
              </a:ext>
            </a:extLst>
          </p:cNvPr>
          <p:cNvSpPr txBox="1"/>
          <p:nvPr/>
        </p:nvSpPr>
        <p:spPr>
          <a:xfrm>
            <a:off x="1264920" y="5379720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http://vis.cs.tsinghua.edu.cn/wavelet_book-ch1-7/Lecture-5.pdf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F7B97C-6094-4281-811A-23F44735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396" y="2989205"/>
            <a:ext cx="3466968" cy="12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8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59DF9-F509-405A-AC4F-F08A2CB6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Discrete Wavelet Transform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B04BB7-407B-41BA-8AC1-1FCABD1F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1853"/>
            <a:ext cx="6101080" cy="17127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CA9C1D-A27F-4B14-9467-A5B1645F7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73402"/>
            <a:ext cx="6370872" cy="25224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D4AA66-F49E-4865-A881-C6101257A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448" y="2556749"/>
            <a:ext cx="3033023" cy="28882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9C2377-BB6F-45BC-9870-48BC09979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581" y="1816735"/>
            <a:ext cx="3361899" cy="39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65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177E8-CDA8-412A-AB23-6FD622B0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Stationary Wavelet Transform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AD77FC-5613-4E53-8418-E4A0E759EF93}"/>
              </a:ext>
            </a:extLst>
          </p:cNvPr>
          <p:cNvSpPr txBox="1"/>
          <p:nvPr/>
        </p:nvSpPr>
        <p:spPr>
          <a:xfrm>
            <a:off x="721522" y="1537097"/>
            <a:ext cx="873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是离散小波变换的一种变形，简单来说就是取消了</a:t>
            </a:r>
            <a:r>
              <a:rPr lang="en-US" altLang="zh-CN" sz="2000" dirty="0"/>
              <a:t>down sampling</a:t>
            </a:r>
            <a:endParaRPr lang="zh-CN" altLang="en-US" sz="2000" dirty="0"/>
          </a:p>
        </p:txBody>
      </p:sp>
      <p:pic>
        <p:nvPicPr>
          <p:cNvPr id="4098" name="Picture 2" descr="https://upload.wikimedia.org/wikipedia/commons/2/23/SWT.PNG">
            <a:extLst>
              <a:ext uri="{FF2B5EF4-FFF2-40B4-BE49-F238E27FC236}">
                <a16:creationId xmlns:a16="http://schemas.microsoft.com/office/drawing/2014/main" id="{178F0E54-6F8D-428D-BFBE-179AB2A1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330" y="2617153"/>
            <a:ext cx="8985196" cy="20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963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8716F-8272-4ABF-9DCC-0499ABD0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Stationary Wavelet Transform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4AFEB1-DE0E-428F-BC25-6A53DC246B6E}"/>
              </a:ext>
            </a:extLst>
          </p:cNvPr>
          <p:cNvSpPr txBox="1"/>
          <p:nvPr/>
        </p:nvSpPr>
        <p:spPr>
          <a:xfrm>
            <a:off x="721522" y="1537097"/>
            <a:ext cx="873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是离散小波变换的一种变形，简单来说就是取消了</a:t>
            </a:r>
            <a:r>
              <a:rPr lang="en-US" altLang="zh-CN" sz="2000" dirty="0"/>
              <a:t>down sampling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A069BF-5AA5-4053-80EE-739CE8E7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2" y="2214179"/>
            <a:ext cx="5346278" cy="12713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15CE4C-F75E-4A9B-A103-9E8D85D2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24" y="3679930"/>
            <a:ext cx="8809936" cy="24573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2706F0-96D1-4C36-B052-54B964EA1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494" y="2190418"/>
            <a:ext cx="4580306" cy="16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1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A1499-0D0D-4D7B-A2BE-BC78E54D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382" y="2609561"/>
            <a:ext cx="10515600" cy="1325563"/>
          </a:xfrm>
        </p:spPr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79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66AD0-87A6-4F0A-9B95-F92A2336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Similar to other transforms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D830F-2123-4C13-818C-40538BB2A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Fourier transform : using predefined bases, frequency domain</a:t>
            </a:r>
          </a:p>
          <a:p>
            <a:r>
              <a:rPr lang="en-US" altLang="zh-CN" dirty="0"/>
              <a:t>PCA : reducing dimension, calculate basis from dataset</a:t>
            </a:r>
          </a:p>
          <a:p>
            <a:r>
              <a:rPr lang="en-US" altLang="zh-CN" dirty="0"/>
              <a:t>Laplacian pyramid representation : storing pixel difference, overcomplete</a:t>
            </a:r>
          </a:p>
          <a:p>
            <a:r>
              <a:rPr lang="en-US" altLang="zh-CN" dirty="0"/>
              <a:t>Dictionary learning: learn basis from dataset, overcomplete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=&gt;use some basis to represent a signal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724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809E2-0663-4136-AEBE-8A3B0632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Fourier Transform as Basis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8DC52F2-560F-4AF5-AC9C-A9AC4B1F4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4657" y="1825625"/>
            <a:ext cx="8682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3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0848A-5716-4A1C-9F97-11F1F9D6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393" y="768350"/>
            <a:ext cx="10515600" cy="2852737"/>
          </a:xfrm>
        </p:spPr>
        <p:txBody>
          <a:bodyPr/>
          <a:lstStyle/>
          <a:p>
            <a:r>
              <a:rPr lang="en-US" altLang="zh-CN" dirty="0"/>
              <a:t>From Fourier to wavelet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744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8CD52-45C6-4458-8D87-BAEEE447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DWT as basis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86E8BB-5223-4B7D-9736-64766802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98" y="1685773"/>
            <a:ext cx="4773369" cy="48071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50EEA5-B50F-4B09-B1FC-634915D9A01D}"/>
              </a:ext>
            </a:extLst>
          </p:cNvPr>
          <p:cNvSpPr txBox="1"/>
          <p:nvPr/>
        </p:nvSpPr>
        <p:spPr>
          <a:xfrm>
            <a:off x="1550576" y="3198167"/>
            <a:ext cx="398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Basis of a seismic dataset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3958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89CFD-6817-417C-9589-B3B6B20A0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41B657-DAF7-45C5-A714-B2AEE506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Feature: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Linear combination</a:t>
            </a:r>
          </a:p>
          <a:p>
            <a:r>
              <a:rPr lang="en-US" altLang="zh-CN" dirty="0"/>
              <a:t>Easy to compute – sparsity</a:t>
            </a:r>
          </a:p>
          <a:p>
            <a:r>
              <a:rPr lang="en-US" altLang="zh-CN" dirty="0"/>
              <a:t>Representative – represent the original signal with as few basis as possible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434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6FF95-D58E-42E0-A635-DC817F12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sparsity?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DE0C4-AB95-41D1-BC27-87DA984BE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Example:</a:t>
            </a:r>
          </a:p>
          <a:p>
            <a:r>
              <a:rPr lang="en-US" altLang="zh-CN" dirty="0"/>
              <a:t>You are looking for your another self.</a:t>
            </a:r>
          </a:p>
          <a:p>
            <a:pPr lvl="1"/>
            <a:r>
              <a:rPr lang="en-US" altLang="zh-CN" dirty="0"/>
              <a:t>i.e., you are “reconstructing” the ideal signal.</a:t>
            </a:r>
          </a:p>
          <a:p>
            <a:r>
              <a:rPr lang="en-US" altLang="zh-CN" dirty="0"/>
              <a:t>You hope that she/he is ”white-rich-pretty”/”tall-rich-handsome”</a:t>
            </a:r>
          </a:p>
          <a:p>
            <a:pPr lvl="1"/>
            <a:r>
              <a:rPr lang="en-US" altLang="zh-CN" dirty="0"/>
              <a:t>i.e., you want a perfect reconstruction.</a:t>
            </a:r>
          </a:p>
          <a:p>
            <a:r>
              <a:rPr lang="en-US" altLang="zh-CN" dirty="0"/>
              <a:t>However, there are limited candidates.</a:t>
            </a:r>
          </a:p>
          <a:p>
            <a:pPr lvl="1"/>
            <a:r>
              <a:rPr lang="en-US" altLang="zh-CN" dirty="0"/>
              <a:t>i.e., the dictionary is small.</a:t>
            </a:r>
          </a:p>
          <a:p>
            <a:pPr lvl="1"/>
            <a:r>
              <a:rPr lang="en-US" altLang="zh-CN" dirty="0"/>
              <a:t>For example, your search space is limited to your class. </a:t>
            </a:r>
          </a:p>
          <a:p>
            <a:endParaRPr lang="en-US" altLang="zh-CN" dirty="0"/>
          </a:p>
          <a:p>
            <a:r>
              <a:rPr lang="en-US" altLang="zh-CN" dirty="0"/>
              <a:t>Can you easily find your ideal another half ?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0C9F3E-3ECA-4832-9322-28CC1F34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0578" y="6412795"/>
            <a:ext cx="6347178" cy="365125"/>
          </a:xfrm>
        </p:spPr>
        <p:txBody>
          <a:bodyPr/>
          <a:lstStyle/>
          <a:p>
            <a:r>
              <a:rPr lang="en-US" altLang="zh-CN" dirty="0"/>
              <a:t>Image Restoration: From Sparse and Low-rank Priors to Deep Priors(Lecture notes)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158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4AC04-75BA-4CBF-BB22-E64B156D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sparsity?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052ED-AF1A-47B4-B968-AAABCBDF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Candidate A is tall, while he is poor.</a:t>
            </a:r>
          </a:p>
          <a:p>
            <a:r>
              <a:rPr lang="en-US" altLang="zh-CN" sz="3200" dirty="0"/>
              <a:t>Candidate B is rich, while he is fat.</a:t>
            </a:r>
          </a:p>
          <a:p>
            <a:r>
              <a:rPr lang="en-US" altLang="zh-CN" sz="3200" dirty="0"/>
              <a:t>Candidate C is handsome, while he is unhealthy.</a:t>
            </a:r>
          </a:p>
          <a:p>
            <a:r>
              <a:rPr lang="en-US" altLang="zh-CN" sz="3200" dirty="0"/>
              <a:t>If you select one of them, none is ideal for you:[0,1,0]</a:t>
            </a:r>
          </a:p>
          <a:p>
            <a:r>
              <a:rPr lang="en-US" altLang="zh-CN" sz="3200" dirty="0"/>
              <a:t>If you have a dense solution: (A+B+C)/3, it is some what “tall-rich-handsome:[1,1,1]/3,but he is fat and unhealthy (i.e., noise) at the same time.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A21B16-CD9F-4BBA-9881-3B0EF1F97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0578" y="6412795"/>
            <a:ext cx="6347178" cy="365125"/>
          </a:xfrm>
        </p:spPr>
        <p:txBody>
          <a:bodyPr/>
          <a:lstStyle/>
          <a:p>
            <a:r>
              <a:rPr lang="en-US" altLang="zh-CN" dirty="0"/>
              <a:t>Image Restoration: From Sparse and Low-rank Priors to Deep Priors(Lecture notes)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82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16303-57D4-4EDB-A660-A69A73BA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</a:t>
            </a:r>
            <a:r>
              <a:rPr lang="en-US" altLang="zh-CN" dirty="0" err="1"/>
              <a:t>parsity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46ECA-43E9-46F1-994D-059412629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/>
              <a:t>So the problem is: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dictionary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not</a:t>
            </a:r>
            <a:r>
              <a:rPr lang="zh-CN" altLang="en-US" sz="3600" dirty="0"/>
              <a:t> </a:t>
            </a:r>
            <a:r>
              <a:rPr lang="en-US" altLang="zh-CN" sz="3600" dirty="0"/>
              <a:t>big</a:t>
            </a:r>
            <a:r>
              <a:rPr lang="zh-CN" altLang="en-US" sz="3600" dirty="0"/>
              <a:t> </a:t>
            </a:r>
            <a:r>
              <a:rPr lang="en-US" altLang="zh-CN" sz="3600" dirty="0"/>
              <a:t>enough</a:t>
            </a:r>
          </a:p>
          <a:p>
            <a:r>
              <a:rPr lang="en-US" altLang="zh-CN" sz="3600" dirty="0"/>
              <a:t>If you are able to look for your another half from all over the world, there is very huge chance the you can find an ideal one.</a:t>
            </a:r>
          </a:p>
          <a:p>
            <a:r>
              <a:rPr lang="en-US" altLang="zh-CN" sz="3600" dirty="0"/>
              <a:t>To summarize, a sparse solution with an over-complete dictionary often works.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2E8FA-3536-4409-BE4B-C5487C6D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0578" y="6412795"/>
            <a:ext cx="6347178" cy="365125"/>
          </a:xfrm>
        </p:spPr>
        <p:txBody>
          <a:bodyPr/>
          <a:lstStyle/>
          <a:p>
            <a:r>
              <a:rPr lang="en-US" altLang="zh-CN" dirty="0"/>
              <a:t>Image Restoration: From Sparse and Low-rank Priors to Deep Priors(Lecture notes)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2313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3446B-C233-40AA-928E-E1EA9EB4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Merits of WT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61270-1B41-491A-8728-3FB345FA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/>
              <a:t>Observe time &amp; frequency domain at the same time</a:t>
            </a:r>
          </a:p>
          <a:p>
            <a:r>
              <a:rPr lang="en-US" altLang="zh-CN" sz="3600" dirty="0"/>
              <a:t>Separate </a:t>
            </a:r>
            <a:r>
              <a:rPr lang="zh-CN" altLang="zh-CN" sz="3600" dirty="0">
                <a:solidFill>
                  <a:srgbClr val="222222"/>
                </a:solidFill>
                <a:ea typeface="+mj-ea"/>
              </a:rPr>
              <a:t>fine or coarse components of the signal</a:t>
            </a:r>
            <a:r>
              <a:rPr lang="zh-CN" altLang="zh-CN" sz="3600" dirty="0">
                <a:ea typeface="+mj-ea"/>
              </a:rPr>
              <a:t> </a:t>
            </a:r>
          </a:p>
          <a:p>
            <a:r>
              <a:rPr lang="en-US" altLang="zh-CN" sz="3600" dirty="0"/>
              <a:t> Fit sudden change of signals</a:t>
            </a:r>
          </a:p>
          <a:p>
            <a:r>
              <a:rPr lang="en-US" altLang="zh-CN" sz="3600" dirty="0"/>
              <a:t>Sparsity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3703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2DCDA-ACC4-4C60-AF98-6E4D6E27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choose a mother wavelet?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4CC3F-63B5-4B44-AE96-B023F2454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691" y="2379806"/>
            <a:ext cx="10515600" cy="333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>
                <a:latin typeface="+mj-ea"/>
                <a:ea typeface="+mj-ea"/>
              </a:rPr>
              <a:t>Symmetry – avoid phase distortion</a:t>
            </a:r>
          </a:p>
          <a:p>
            <a:pPr marL="0" indent="0">
              <a:buNone/>
            </a:pPr>
            <a:r>
              <a:rPr lang="en-US" altLang="zh-CN" sz="3600" dirty="0">
                <a:latin typeface="+mj-ea"/>
                <a:ea typeface="+mj-ea"/>
              </a:rPr>
              <a:t>Support length – Compact support</a:t>
            </a:r>
          </a:p>
          <a:p>
            <a:pPr marL="0" indent="0">
              <a:buNone/>
            </a:pPr>
            <a:r>
              <a:rPr lang="en-US" altLang="zh-CN" sz="3600" dirty="0">
                <a:latin typeface="+mj-lt"/>
              </a:rPr>
              <a:t>Vanishing moment</a:t>
            </a:r>
            <a:r>
              <a:rPr lang="zh-CN" altLang="en-US" sz="3600" dirty="0">
                <a:latin typeface="+mj-lt"/>
              </a:rPr>
              <a:t>（</a:t>
            </a:r>
            <a:r>
              <a:rPr lang="en-US" altLang="zh-CN" sz="3600" dirty="0">
                <a:latin typeface="+mj-lt"/>
              </a:rPr>
              <a:t>M</a:t>
            </a:r>
            <a:r>
              <a:rPr lang="zh-CN" altLang="en-US" sz="3600" dirty="0">
                <a:latin typeface="+mj-lt"/>
              </a:rPr>
              <a:t>）</a:t>
            </a:r>
            <a:endParaRPr lang="en-US" altLang="zh-CN" sz="3600" dirty="0">
              <a:latin typeface="+mj-lt"/>
            </a:endParaRPr>
          </a:p>
          <a:p>
            <a:pPr marL="0" indent="0">
              <a:buNone/>
            </a:pPr>
            <a:r>
              <a:rPr lang="en-US" altLang="zh-CN" sz="3600" dirty="0">
                <a:latin typeface="+mj-lt"/>
              </a:rPr>
              <a:t>Regularity</a:t>
            </a:r>
          </a:p>
          <a:p>
            <a:pPr marL="0" indent="0">
              <a:buNone/>
            </a:pPr>
            <a:r>
              <a:rPr lang="en-US" altLang="zh-CN" sz="3600" dirty="0">
                <a:latin typeface="+mj-lt"/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4043127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200A5-7ED6-4DFF-B994-C56BE00E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to 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92574-BE63-47F2-BDDD-8AFA35DC4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8812" cy="4351338"/>
          </a:xfrm>
        </p:spPr>
        <p:txBody>
          <a:bodyPr/>
          <a:lstStyle/>
          <a:p>
            <a:r>
              <a:rPr lang="en-US" altLang="zh-CN" sz="3200" dirty="0"/>
              <a:t>CNN: </a:t>
            </a:r>
          </a:p>
          <a:p>
            <a:pPr lvl="1"/>
            <a:r>
              <a:rPr lang="en-US" altLang="zh-CN" sz="2800" dirty="0"/>
              <a:t>Local connection-receptive field</a:t>
            </a:r>
          </a:p>
          <a:p>
            <a:pPr lvl="1"/>
            <a:r>
              <a:rPr lang="en-US" altLang="zh-CN" sz="2800" dirty="0"/>
              <a:t>Shared weight – </a:t>
            </a:r>
            <a:r>
              <a:rPr lang="zh-CN" altLang="en-US" sz="2800" dirty="0"/>
              <a:t>卷积</a:t>
            </a:r>
            <a:endParaRPr lang="en-US" altLang="zh-CN" sz="2800" dirty="0"/>
          </a:p>
          <a:p>
            <a:pPr lvl="1"/>
            <a:r>
              <a:rPr lang="en-US" altLang="zh-CN" sz="2800" dirty="0"/>
              <a:t>Pooling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16971CF-82D5-4CCA-A29E-7935022A971F}"/>
              </a:ext>
            </a:extLst>
          </p:cNvPr>
          <p:cNvSpPr txBox="1">
            <a:spLocks/>
          </p:cNvSpPr>
          <p:nvPr/>
        </p:nvSpPr>
        <p:spPr>
          <a:xfrm>
            <a:off x="6297012" y="1825625"/>
            <a:ext cx="52091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Wavelet: </a:t>
            </a:r>
          </a:p>
          <a:p>
            <a:pPr lvl="1"/>
            <a:r>
              <a:rPr lang="en-US" altLang="zh-CN" sz="2800" dirty="0"/>
              <a:t>Support length</a:t>
            </a:r>
          </a:p>
          <a:p>
            <a:pPr lvl="1"/>
            <a:r>
              <a:rPr lang="en-US" altLang="zh-CN" sz="2800" dirty="0"/>
              <a:t>Bandpass filtering</a:t>
            </a:r>
          </a:p>
          <a:p>
            <a:pPr lvl="1"/>
            <a:r>
              <a:rPr lang="en-US" altLang="zh-CN" sz="2800" dirty="0"/>
              <a:t>Down-sampling in DWT</a:t>
            </a:r>
          </a:p>
        </p:txBody>
      </p:sp>
    </p:spTree>
    <p:extLst>
      <p:ext uri="{BB962C8B-B14F-4D97-AF65-F5344CB8AC3E}">
        <p14:creationId xmlns:p14="http://schemas.microsoft.com/office/powerpoint/2010/main" val="2269316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AD00E-B2B1-43E2-8E83-64A1C3DF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WT in signal denoising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658C58-036E-4ACE-A2DA-D0AD89756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Example:</a:t>
            </a:r>
          </a:p>
          <a:p>
            <a:pPr marL="0" indent="0">
              <a:buNone/>
            </a:pPr>
            <a:r>
              <a:rPr lang="en-US" altLang="zh-CN" b="1" dirty="0"/>
              <a:t>	Seismic data denoising through multiscale and sparsity-	promoting dictionary learning,</a:t>
            </a:r>
            <a:r>
              <a:rPr lang="en-US" altLang="zh-CN" dirty="0"/>
              <a:t> Zhu et al.</a:t>
            </a:r>
          </a:p>
          <a:p>
            <a:r>
              <a:rPr lang="en-US" altLang="zh-CN" dirty="0"/>
              <a:t>Propose a denoising scheme for seismic data based on its sparse representation over a learned dictionary</a:t>
            </a:r>
          </a:p>
          <a:p>
            <a:r>
              <a:rPr lang="en-US" altLang="zh-CN" dirty="0"/>
              <a:t>Train the dictionary with K-SVD (sparsity)</a:t>
            </a:r>
          </a:p>
          <a:p>
            <a:r>
              <a:rPr lang="en-US" altLang="zh-CN" dirty="0"/>
              <a:t>Construct the effective learned dictionary D=ΦA as a multiplication of a base dictionary Φ corresponding to a fixed analytic transform </a:t>
            </a:r>
            <a:r>
              <a:rPr lang="en-US" altLang="zh-CN" dirty="0" err="1"/>
              <a:t>eg.</a:t>
            </a:r>
            <a:r>
              <a:rPr lang="en-US" altLang="zh-CN" dirty="0"/>
              <a:t> DWT </a:t>
            </a:r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65315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>
            <a:extLst>
              <a:ext uri="{FF2B5EF4-FFF2-40B4-BE49-F238E27FC236}">
                <a16:creationId xmlns:a16="http://schemas.microsoft.com/office/drawing/2014/main" id="{9CC93B81-65DE-4D9F-BD72-916A160E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 err="1"/>
              <a:t>Source:Seismic</a:t>
            </a:r>
            <a:r>
              <a:rPr lang="en-US" altLang="zh-CN" dirty="0"/>
              <a:t> data denoising through multiscale and sparsity-promoting dictionary learning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C5DAC3-5576-4D02-BCA9-83F6E1DE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" y="1162551"/>
            <a:ext cx="10816655" cy="45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6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FB1AA-5408-4DAF-AD13-C9DC5BC0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Fourier transform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2FDE25-2B41-4B87-8CDE-E496B4202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9761" y="2009058"/>
            <a:ext cx="6577410" cy="31807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D618A8-E2FE-41CE-8EE2-0EAE03ECDCC9}"/>
              </a:ext>
            </a:extLst>
          </p:cNvPr>
          <p:cNvSpPr txBox="1"/>
          <p:nvPr/>
        </p:nvSpPr>
        <p:spPr>
          <a:xfrm>
            <a:off x="1436914" y="5508171"/>
            <a:ext cx="623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Seems not bad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3748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6CD7AE-9983-4B89-BD1C-EB5330E2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48" y="1233498"/>
            <a:ext cx="11785673" cy="4794273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3B62A8-12DD-4081-A5DF-8CB9E9CC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Source:Seismic</a:t>
            </a:r>
            <a:r>
              <a:rPr lang="en-US" altLang="zh-CN" dirty="0"/>
              <a:t> data denoising through multiscale and sparsity-promoting dictionary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011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BBDB0-32C6-49D5-8133-550B35B9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818" y="2304762"/>
            <a:ext cx="10515600" cy="1325563"/>
          </a:xfrm>
        </p:spPr>
        <p:txBody>
          <a:bodyPr/>
          <a:lstStyle/>
          <a:p>
            <a:r>
              <a:rPr lang="en-US" altLang="zh-CN" dirty="0"/>
              <a:t>DWT in 2D Image Processing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458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D769D-F4BE-41CA-BB09-90B7B3F9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DWT in image compression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50093-9F58-45F2-B238-BE3586AA5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：</a:t>
            </a:r>
            <a:r>
              <a:rPr lang="en-US" altLang="zh-CN" dirty="0"/>
              <a:t>JPEG 2000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E7D29-E634-4449-8B93-4044129324C4}"/>
              </a:ext>
            </a:extLst>
          </p:cNvPr>
          <p:cNvSpPr txBox="1"/>
          <p:nvPr/>
        </p:nvSpPr>
        <p:spPr>
          <a:xfrm>
            <a:off x="838200" y="2630841"/>
            <a:ext cx="42756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</a:t>
            </a:r>
            <a:r>
              <a:rPr lang="en-US" altLang="zh-CN" sz="2400" dirty="0" err="1"/>
              <a:t>codestream</a:t>
            </a:r>
            <a:r>
              <a:rPr lang="en-US" altLang="zh-CN" sz="2400" dirty="0"/>
              <a:t> obtained after compression of an image with JPEG 2000 is scalable in nature, meaning that it can be decoded in a number of ways; for instance, by truncating the </a:t>
            </a:r>
            <a:r>
              <a:rPr lang="en-US" altLang="zh-CN" sz="2400" dirty="0" err="1"/>
              <a:t>codestream</a:t>
            </a:r>
            <a:r>
              <a:rPr lang="en-US" altLang="zh-CN" sz="2400" dirty="0"/>
              <a:t> at any point, one may obtain a representation of the image at a lower resolution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0B23EA-F1D3-476E-AF39-E93140A48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-2128"/>
          <a:stretch/>
        </p:blipFill>
        <p:spPr>
          <a:xfrm>
            <a:off x="8792306" y="1825625"/>
            <a:ext cx="3170528" cy="4221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D2555B-072C-4D1F-B1D6-A7C9BCDE2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 t="58" r="-2274" b="50528"/>
          <a:stretch/>
        </p:blipFill>
        <p:spPr>
          <a:xfrm>
            <a:off x="5707791" y="1825625"/>
            <a:ext cx="3084515" cy="42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5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50C95-0515-401E-8DFE-898F5FBE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745" y="2452543"/>
            <a:ext cx="10515600" cy="1325563"/>
          </a:xfrm>
        </p:spPr>
        <p:txBody>
          <a:bodyPr/>
          <a:lstStyle/>
          <a:p>
            <a:r>
              <a:rPr lang="en-US" altLang="zh-CN" dirty="0"/>
              <a:t>DWT in 3D Shape Processing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359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FC4DB-A2DA-4FDB-AED8-C6089DC6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Compression on 3D Point Cloud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26E87-D4D7-4C77-B5DD-93B2C2BD4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Concept: Graph Wavelets</a:t>
            </a:r>
          </a:p>
          <a:p>
            <a:pPr lvl="1"/>
            <a:r>
              <a:rPr lang="en-US" altLang="zh-CN" dirty="0"/>
              <a:t>There are different approaches to define wavelet transform in graphs. We will present the methodology proposed by Hammond (via GFT). </a:t>
            </a:r>
          </a:p>
          <a:p>
            <a:pPr lvl="1"/>
            <a:r>
              <a:rPr lang="en-US" altLang="zh-CN" dirty="0"/>
              <a:t>Other approaches are: </a:t>
            </a:r>
          </a:p>
          <a:p>
            <a:pPr lvl="2"/>
            <a:r>
              <a:rPr lang="en-US" altLang="zh-CN" dirty="0" err="1"/>
              <a:t>Crovella</a:t>
            </a:r>
            <a:r>
              <a:rPr lang="en-US" altLang="zh-CN" dirty="0"/>
              <a:t> and </a:t>
            </a:r>
            <a:r>
              <a:rPr lang="en-US" altLang="zh-CN" dirty="0" err="1"/>
              <a:t>Kolaczyk</a:t>
            </a:r>
            <a:r>
              <a:rPr lang="en-US" altLang="zh-CN" dirty="0"/>
              <a:t> (Second Generation Wavelets)</a:t>
            </a:r>
          </a:p>
          <a:p>
            <a:pPr lvl="2"/>
            <a:r>
              <a:rPr lang="en-US" altLang="zh-CN" dirty="0" err="1"/>
              <a:t>Coifman</a:t>
            </a:r>
            <a:r>
              <a:rPr lang="en-US" altLang="zh-CN" dirty="0"/>
              <a:t> and </a:t>
            </a:r>
            <a:r>
              <a:rPr lang="en-US" altLang="zh-CN" dirty="0" err="1"/>
              <a:t>Maggioni</a:t>
            </a:r>
            <a:r>
              <a:rPr lang="en-US" altLang="zh-CN" dirty="0"/>
              <a:t> (Diffusion Wavelets) </a:t>
            </a:r>
          </a:p>
          <a:p>
            <a:pPr lvl="2"/>
            <a:r>
              <a:rPr lang="en-US" altLang="zh-CN" dirty="0"/>
              <a:t>Lee (Treelets)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D96074-C8AA-4E46-AE4F-C19806C0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549" y="6220619"/>
            <a:ext cx="11840901" cy="544512"/>
          </a:xfrm>
        </p:spPr>
        <p:txBody>
          <a:bodyPr/>
          <a:lstStyle/>
          <a:p>
            <a:r>
              <a:rPr lang="en-US" altLang="zh-CN" dirty="0" err="1"/>
              <a:t>Source:Anis</a:t>
            </a:r>
            <a:r>
              <a:rPr lang="en-US" altLang="zh-CN" dirty="0"/>
              <a:t>, A., Chou, P. A., &amp; Ortega, A. (2016). Compression of dynamic 3D point clouds using </a:t>
            </a:r>
            <a:r>
              <a:rPr lang="en-US" altLang="zh-CN" dirty="0" err="1"/>
              <a:t>subdivisional</a:t>
            </a:r>
            <a:r>
              <a:rPr lang="en-US" altLang="zh-CN" dirty="0"/>
              <a:t> meshes and graph wavelet transforms. 2016 IEEE International Conference on Acoustics, Speech and Signal Processing (ICASSP). doi:10.1109/icassp.2016.7472901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9720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1E560-E3E7-4501-8D16-5EF30F5C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Compression of 3D Point Cloud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F70F7-B900-4D6C-932E-B6F5E7031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：</a:t>
            </a:r>
            <a:r>
              <a:rPr lang="en-US" altLang="zh-CN" dirty="0"/>
              <a:t> Compression of dynamic 3D point clouds using </a:t>
            </a:r>
            <a:r>
              <a:rPr lang="en-US" altLang="zh-CN" dirty="0" err="1"/>
              <a:t>subdivisional</a:t>
            </a:r>
            <a:r>
              <a:rPr lang="en-US" altLang="zh-CN" dirty="0"/>
              <a:t> meshes and graph wavelet transforms (ICASSP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把用点云表示的形状转换成</a:t>
            </a:r>
            <a:r>
              <a:rPr lang="en-US" altLang="zh-CN" dirty="0"/>
              <a:t>mesh</a:t>
            </a:r>
          </a:p>
          <a:p>
            <a:r>
              <a:rPr lang="zh-CN" altLang="en-US" dirty="0"/>
              <a:t>用图的小波变换进行压缩</a:t>
            </a:r>
            <a:endParaRPr lang="en-US" altLang="zh-CN" dirty="0"/>
          </a:p>
          <a:p>
            <a:r>
              <a:rPr lang="en-US" altLang="zh-CN" dirty="0"/>
              <a:t>Biorthogonal Graph Wavelet Filter</a:t>
            </a:r>
          </a:p>
          <a:p>
            <a:pPr marL="0" indent="0">
              <a:buNone/>
            </a:pPr>
            <a:r>
              <a:rPr lang="en-US" altLang="zh-CN" dirty="0"/>
              <a:t>Banks </a:t>
            </a:r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https://arxiv.org/pdf/1210.8129.pdf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FE7D86-F890-47EF-9E08-87FBD538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549" y="6220619"/>
            <a:ext cx="11840901" cy="544512"/>
          </a:xfrm>
        </p:spPr>
        <p:txBody>
          <a:bodyPr/>
          <a:lstStyle/>
          <a:p>
            <a:r>
              <a:rPr lang="en-US" altLang="zh-CN" dirty="0" err="1"/>
              <a:t>Source:Anis</a:t>
            </a:r>
            <a:r>
              <a:rPr lang="en-US" altLang="zh-CN" dirty="0"/>
              <a:t>, A., Chou, P. A., &amp; Ortega, A. (2016). Compression of dynamic 3D point clouds using </a:t>
            </a:r>
            <a:r>
              <a:rPr lang="en-US" altLang="zh-CN" dirty="0" err="1"/>
              <a:t>subdivisional</a:t>
            </a:r>
            <a:r>
              <a:rPr lang="en-US" altLang="zh-CN" dirty="0"/>
              <a:t> meshes and graph wavelet transforms. 2016 IEEE International Conference on Acoustics, Speech and Signal Processing (ICASSP). doi:10.1109/icassp.2016.7472901 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9F31DB-30BE-4F59-A800-8FA772B2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0" y="2622104"/>
            <a:ext cx="4820919" cy="36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31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2E65D-4BB8-46A3-98E1-D8765434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40" y="2620645"/>
            <a:ext cx="1086612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To look forward:</a:t>
            </a:r>
            <a:br>
              <a:rPr lang="en-US" altLang="zh-CN" dirty="0"/>
            </a:br>
            <a:r>
              <a:rPr lang="en-US" altLang="zh-CN" dirty="0"/>
              <a:t>Similarity behind neural network and wavelet?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97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7310B3C-1B1D-47AC-BB9C-D52D8C96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512" y="540769"/>
            <a:ext cx="6408975" cy="57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5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FEF4B-0130-40FD-92C4-F2DFB3C4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Short-time Fourier Transform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9266D9-6407-43CF-9F4C-DAEA5B2C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68" y="1853829"/>
            <a:ext cx="5029589" cy="2740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A39617-3A35-44A1-9B73-071DE6BE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99" y="1853829"/>
            <a:ext cx="4728016" cy="356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8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CA5F1-0201-4357-BE3F-D0174091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Short-time Fourier Transform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AC861-802D-40FE-9223-C0D73952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17" y="2103437"/>
            <a:ext cx="3810126" cy="13255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5076FD-D6E5-4593-976C-AEB49612F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44" y="4416105"/>
            <a:ext cx="3207201" cy="13402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611FCD-5968-4B91-A67C-8471F4C76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862" y="1585818"/>
            <a:ext cx="5951938" cy="27305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844E5F-5CE5-499D-A148-B00899D26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8062" y="4181965"/>
            <a:ext cx="5951938" cy="26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5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86E07-67F9-45DD-86CF-B2CA0DD3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100"/>
            <a:ext cx="10515600" cy="4351338"/>
          </a:xfrm>
        </p:spPr>
        <p:txBody>
          <a:bodyPr/>
          <a:lstStyle/>
          <a:p>
            <a:r>
              <a:rPr lang="zh-CN" altLang="en-US" dirty="0"/>
              <a:t>和傅立叶不同，小波是用一个能量集中的函数去</a:t>
            </a:r>
            <a:r>
              <a:rPr lang="en-US" altLang="zh-CN" dirty="0"/>
              <a:t>fit</a:t>
            </a:r>
            <a:r>
              <a:rPr lang="zh-CN" altLang="en-US" dirty="0"/>
              <a:t>原信号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F7BFD-C9E7-43E7-B7B8-CCDDFFBCB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37" y="1938090"/>
            <a:ext cx="8436526" cy="33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5E7B6-60BA-45D1-9D47-47035947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14" y="100965"/>
            <a:ext cx="10515600" cy="1325563"/>
          </a:xfrm>
        </p:spPr>
        <p:txBody>
          <a:bodyPr/>
          <a:lstStyle/>
          <a:p>
            <a:r>
              <a:rPr lang="en-US" altLang="zh-CN" dirty="0"/>
              <a:t>Gibbs phenomenon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73BE43-169A-42E1-8E42-C78A9C4CC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683" y="1724482"/>
            <a:ext cx="6386027" cy="23266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D18063-41D9-49E7-BFDC-BF4D0C0B4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0" t="-48"/>
          <a:stretch/>
        </p:blipFill>
        <p:spPr>
          <a:xfrm>
            <a:off x="7724351" y="1188720"/>
            <a:ext cx="3936966" cy="379751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F6B1B54-33BC-4811-BC28-04882B4DCEC1}"/>
              </a:ext>
            </a:extLst>
          </p:cNvPr>
          <p:cNvSpPr txBox="1"/>
          <p:nvPr/>
        </p:nvSpPr>
        <p:spPr>
          <a:xfrm>
            <a:off x="2560320" y="4349093"/>
            <a:ext cx="407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Square Wave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77BEAB-4EAD-47EF-81F6-49DDF4241A2D}"/>
              </a:ext>
            </a:extLst>
          </p:cNvPr>
          <p:cNvSpPr txBox="1"/>
          <p:nvPr/>
        </p:nvSpPr>
        <p:spPr>
          <a:xfrm>
            <a:off x="6492240" y="5438447"/>
            <a:ext cx="617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Meme after many times of compression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063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20646</TotalTime>
  <Words>4114</Words>
  <Application>Microsoft Office PowerPoint</Application>
  <PresentationFormat>宽屏</PresentationFormat>
  <Paragraphs>310</Paragraphs>
  <Slides>46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等线</vt:lpstr>
      <vt:lpstr>等线 Light</vt:lpstr>
      <vt:lpstr>Arial</vt:lpstr>
      <vt:lpstr>Arial</vt:lpstr>
      <vt:lpstr>Cambria Math</vt:lpstr>
      <vt:lpstr>Office 主题​​</vt:lpstr>
      <vt:lpstr>Introduction to Wavelet Transform</vt:lpstr>
      <vt:lpstr>PowerPoint 演示文稿</vt:lpstr>
      <vt:lpstr>From Fourier to wavelet</vt:lpstr>
      <vt:lpstr>Fourier transform</vt:lpstr>
      <vt:lpstr>PowerPoint 演示文稿</vt:lpstr>
      <vt:lpstr>Short-time Fourier Transform</vt:lpstr>
      <vt:lpstr>Short-time Fourier Transform</vt:lpstr>
      <vt:lpstr>PowerPoint 演示文稿</vt:lpstr>
      <vt:lpstr>Gibbs phenomenon</vt:lpstr>
      <vt:lpstr>Gibbs phenomenon</vt:lpstr>
      <vt:lpstr>Gibbs phenomenon</vt:lpstr>
      <vt:lpstr>Basic Concepts &amp; Definition</vt:lpstr>
      <vt:lpstr>Wavelet</vt:lpstr>
      <vt:lpstr>Wavelet Transform vs Fourier Transform</vt:lpstr>
      <vt:lpstr>Mother wavelet</vt:lpstr>
      <vt:lpstr>Continuous Wavelet Transform</vt:lpstr>
      <vt:lpstr>Scaling function</vt:lpstr>
      <vt:lpstr>Multi- Resolution Analysis</vt:lpstr>
      <vt:lpstr>Discrete Wavelet Transform</vt:lpstr>
      <vt:lpstr>PowerPoint 演示文稿</vt:lpstr>
      <vt:lpstr>Discrete Wavelet Transform</vt:lpstr>
      <vt:lpstr>Discrete Wavelet Transform</vt:lpstr>
      <vt:lpstr>Constructing：Vanishing moment</vt:lpstr>
      <vt:lpstr>Discrete Wavelet Transform</vt:lpstr>
      <vt:lpstr>Stationary Wavelet Transform</vt:lpstr>
      <vt:lpstr>Stationary Wavelet Transform</vt:lpstr>
      <vt:lpstr>Comparison</vt:lpstr>
      <vt:lpstr>Similar to other transforms</vt:lpstr>
      <vt:lpstr>Fourier Transform as Basis</vt:lpstr>
      <vt:lpstr>DWT as basis</vt:lpstr>
      <vt:lpstr>Basis</vt:lpstr>
      <vt:lpstr>Why sparsity?</vt:lpstr>
      <vt:lpstr>Why sparsity?</vt:lpstr>
      <vt:lpstr>Why parsity?</vt:lpstr>
      <vt:lpstr>Merits of WT</vt:lpstr>
      <vt:lpstr>How to choose a mother wavelet?</vt:lpstr>
      <vt:lpstr>Comparison to CNN</vt:lpstr>
      <vt:lpstr>WT in signal denoising</vt:lpstr>
      <vt:lpstr>PowerPoint 演示文稿</vt:lpstr>
      <vt:lpstr>PowerPoint 演示文稿</vt:lpstr>
      <vt:lpstr>DWT in 2D Image Processing</vt:lpstr>
      <vt:lpstr>DWT in image compression</vt:lpstr>
      <vt:lpstr>DWT in 3D Shape Processing</vt:lpstr>
      <vt:lpstr>Compression on 3D Point Cloud</vt:lpstr>
      <vt:lpstr>Compression of 3D Point Cloud</vt:lpstr>
      <vt:lpstr>To look forward: Similarity behind neural network and wavelet?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Rethinking Wavelet</dc:title>
  <dc:creator>Ye Ruolin</dc:creator>
  <cp:lastModifiedBy>Ye Ruolin</cp:lastModifiedBy>
  <cp:revision>171</cp:revision>
  <dcterms:created xsi:type="dcterms:W3CDTF">2019-11-26T16:15:00Z</dcterms:created>
  <dcterms:modified xsi:type="dcterms:W3CDTF">2019-12-12T09:03:41Z</dcterms:modified>
</cp:coreProperties>
</file>